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</p:sldIdLst>
  <p:sldSz cx="18288000" cy="10287000"/>
  <p:notesSz cx="6858000" cy="9144000"/>
  <p:embeddedFontLst>
    <p:embeddedFont>
      <p:font typeface="Gmarket Sans Light"/>
      <p:regular r:id="rId98"/>
    </p:embeddedFont>
    <p:embeddedFont>
      <p:font typeface="Gmarket Sans Bold"/>
      <p:bold r:id="rId99"/>
    </p:embeddedFont>
    <p:embeddedFont>
      <p:font typeface="Gmarket Sans Medium"/>
      <p:regular r:id="rId100"/>
    </p:embeddedFont>
    <p:embeddedFont>
      <p:font typeface="LINE Seed Sans TH Regular"/>
      <p:regular r:id="rId101"/>
    </p:embeddedFont>
    <p:embeddedFont>
      <p:font typeface="LINE Seed Sans TH Heavy"/>
      <p:bold r:id="rId102"/>
    </p:embeddedFont>
    <p:embeddedFont>
      <p:font typeface="LINE Seed Sans TH Bold"/>
      <p:bold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fonts/font3.fntdata" Type="http://schemas.openxmlformats.org/officeDocument/2006/relationships/font"/><Relationship Id="rId101" Target="fonts/font4.fntdata" Type="http://schemas.openxmlformats.org/officeDocument/2006/relationships/font"/><Relationship Id="rId102" Target="fonts/font5.fntdata" Type="http://schemas.openxmlformats.org/officeDocument/2006/relationships/font"/><Relationship Id="rId103" Target="fonts/font6.fntdata" Type="http://schemas.openxmlformats.org/officeDocument/2006/relationships/font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fonts/font1.fntdata" Type="http://schemas.openxmlformats.org/officeDocument/2006/relationships/font"/><Relationship Id="rId99" Target="fonts/font2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77.png" Type="http://schemas.openxmlformats.org/officeDocument/2006/relationships/image"/><Relationship Id="rId14" Target="../media/image79.png" Type="http://schemas.openxmlformats.org/officeDocument/2006/relationships/image"/><Relationship Id="rId15" Target="../media/image25.png" Type="http://schemas.openxmlformats.org/officeDocument/2006/relationships/image"/><Relationship Id="rId16" Target="../media/image78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77.png" Type="http://schemas.openxmlformats.org/officeDocument/2006/relationships/image"/><Relationship Id="rId14" Target="../media/image79.png" Type="http://schemas.openxmlformats.org/officeDocument/2006/relationships/image"/><Relationship Id="rId15" Target="../media/image80.png" Type="http://schemas.openxmlformats.org/officeDocument/2006/relationships/image"/><Relationship Id="rId16" Target="../media/image25.png" Type="http://schemas.openxmlformats.org/officeDocument/2006/relationships/image"/><Relationship Id="rId17" Target="../media/image78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25.png" Type="http://schemas.openxmlformats.org/officeDocument/2006/relationships/image"/><Relationship Id="rId14" Target="../media/image78.png" Type="http://schemas.openxmlformats.org/officeDocument/2006/relationships/image"/><Relationship Id="rId15" Target="../media/image81.png" Type="http://schemas.openxmlformats.org/officeDocument/2006/relationships/image"/><Relationship Id="rId16" Target="../media/image82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25.png" Type="http://schemas.openxmlformats.org/officeDocument/2006/relationships/image"/><Relationship Id="rId14" Target="../media/image78.png" Type="http://schemas.openxmlformats.org/officeDocument/2006/relationships/image"/><Relationship Id="rId15" Target="../media/image81.png" Type="http://schemas.openxmlformats.org/officeDocument/2006/relationships/image"/><Relationship Id="rId16" Target="../media/image82.png" Type="http://schemas.openxmlformats.org/officeDocument/2006/relationships/image"/><Relationship Id="rId17" Target="../media/image83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25.png" Type="http://schemas.openxmlformats.org/officeDocument/2006/relationships/image"/><Relationship Id="rId14" Target="../media/image78.png" Type="http://schemas.openxmlformats.org/officeDocument/2006/relationships/image"/><Relationship Id="rId15" Target="../media/image84.png" Type="http://schemas.openxmlformats.org/officeDocument/2006/relationships/image"/><Relationship Id="rId16" Target="../media/image85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25.png" Type="http://schemas.openxmlformats.org/officeDocument/2006/relationships/image"/><Relationship Id="rId14" Target="../media/image78.png" Type="http://schemas.openxmlformats.org/officeDocument/2006/relationships/image"/><Relationship Id="rId15" Target="../media/image86.png" Type="http://schemas.openxmlformats.org/officeDocument/2006/relationships/image"/><Relationship Id="rId16" Target="../media/image87.png" Type="http://schemas.openxmlformats.org/officeDocument/2006/relationships/image"/><Relationship Id="rId17" Target="../media/image88.png" Type="http://schemas.openxmlformats.org/officeDocument/2006/relationships/image"/><Relationship Id="rId18" Target="../media/image89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25.png" Type="http://schemas.openxmlformats.org/officeDocument/2006/relationships/image"/><Relationship Id="rId14" Target="../media/image78.png" Type="http://schemas.openxmlformats.org/officeDocument/2006/relationships/image"/><Relationship Id="rId15" Target="../media/image90.png" Type="http://schemas.openxmlformats.org/officeDocument/2006/relationships/image"/><Relationship Id="rId16" Target="../media/image91.png" Type="http://schemas.openxmlformats.org/officeDocument/2006/relationships/image"/><Relationship Id="rId17" Target="../media/image92.png" Type="http://schemas.openxmlformats.org/officeDocument/2006/relationships/image"/><Relationship Id="rId18" Target="../media/image93.png" Type="http://schemas.openxmlformats.org/officeDocument/2006/relationships/image"/><Relationship Id="rId19" Target="../media/image9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25.png" Type="http://schemas.openxmlformats.org/officeDocument/2006/relationships/image"/><Relationship Id="rId14" Target="../media/image78.png" Type="http://schemas.openxmlformats.org/officeDocument/2006/relationships/image"/><Relationship Id="rId15" Target="../media/image94.png" Type="http://schemas.openxmlformats.org/officeDocument/2006/relationships/image"/><Relationship Id="rId16" Target="../media/image95.png" Type="http://schemas.openxmlformats.org/officeDocument/2006/relationships/image"/><Relationship Id="rId17" Target="../media/image96.png" Type="http://schemas.openxmlformats.org/officeDocument/2006/relationships/image"/><Relationship Id="rId18" Target="../media/image97.png" Type="http://schemas.openxmlformats.org/officeDocument/2006/relationships/image"/><Relationship Id="rId19" Target="../media/image98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77.png" Type="http://schemas.openxmlformats.org/officeDocument/2006/relationships/image"/><Relationship Id="rId14" Target="../media/image79.png" Type="http://schemas.openxmlformats.org/officeDocument/2006/relationships/image"/><Relationship Id="rId15" Target="../media/image25.png" Type="http://schemas.openxmlformats.org/officeDocument/2006/relationships/image"/><Relationship Id="rId16" Target="../media/image78.png" Type="http://schemas.openxmlformats.org/officeDocument/2006/relationships/image"/><Relationship Id="rId17" Target="../media/image99.png" Type="http://schemas.openxmlformats.org/officeDocument/2006/relationships/image"/><Relationship Id="rId18" Target="../media/image100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106.png" Type="http://schemas.openxmlformats.org/officeDocument/2006/relationships/image"/><Relationship Id="rId19" Target="../media/image25.png" Type="http://schemas.openxmlformats.org/officeDocument/2006/relationships/image"/><Relationship Id="rId2" Target="../media/image101.png" Type="http://schemas.openxmlformats.org/officeDocument/2006/relationships/image"/><Relationship Id="rId20" Target="../media/image78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106.png" Type="http://schemas.openxmlformats.org/officeDocument/2006/relationships/image"/><Relationship Id="rId19" Target="../media/image107.png" Type="http://schemas.openxmlformats.org/officeDocument/2006/relationships/image"/><Relationship Id="rId2" Target="../media/image101.png" Type="http://schemas.openxmlformats.org/officeDocument/2006/relationships/image"/><Relationship Id="rId20" Target="../media/image25.png" Type="http://schemas.openxmlformats.org/officeDocument/2006/relationships/image"/><Relationship Id="rId21" Target="../media/image78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106.png" Type="http://schemas.openxmlformats.org/officeDocument/2006/relationships/image"/><Relationship Id="rId19" Target="../media/image107.png" Type="http://schemas.openxmlformats.org/officeDocument/2006/relationships/image"/><Relationship Id="rId2" Target="../media/image101.png" Type="http://schemas.openxmlformats.org/officeDocument/2006/relationships/image"/><Relationship Id="rId20" Target="../media/image25.png" Type="http://schemas.openxmlformats.org/officeDocument/2006/relationships/image"/><Relationship Id="rId21" Target="../media/image78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19.png" Type="http://schemas.openxmlformats.org/officeDocument/2006/relationships/image"/><Relationship Id="rId18" Target="../media/image120.png" Type="http://schemas.openxmlformats.org/officeDocument/2006/relationships/image"/><Relationship Id="rId19" Target="../media/image121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19.png" Type="http://schemas.openxmlformats.org/officeDocument/2006/relationships/image"/><Relationship Id="rId18" Target="../media/image120.png" Type="http://schemas.openxmlformats.org/officeDocument/2006/relationships/image"/><Relationship Id="rId19" Target="../media/image122.png" Type="http://schemas.openxmlformats.org/officeDocument/2006/relationships/image"/><Relationship Id="rId2" Target="../media/image15.png" Type="http://schemas.openxmlformats.org/officeDocument/2006/relationships/image"/><Relationship Id="rId20" Target="../media/image123.png" Type="http://schemas.openxmlformats.org/officeDocument/2006/relationships/image"/><Relationship Id="rId21" Target="../media/image124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19.png" Type="http://schemas.openxmlformats.org/officeDocument/2006/relationships/image"/><Relationship Id="rId18" Target="../media/image120.png" Type="http://schemas.openxmlformats.org/officeDocument/2006/relationships/image"/><Relationship Id="rId19" Target="../media/image122.png" Type="http://schemas.openxmlformats.org/officeDocument/2006/relationships/image"/><Relationship Id="rId2" Target="../media/image15.png" Type="http://schemas.openxmlformats.org/officeDocument/2006/relationships/image"/><Relationship Id="rId20" Target="../media/image123.png" Type="http://schemas.openxmlformats.org/officeDocument/2006/relationships/image"/><Relationship Id="rId21" Target="../media/image124.png" Type="http://schemas.openxmlformats.org/officeDocument/2006/relationships/image"/><Relationship Id="rId22" Target="../media/image125.png" Type="http://schemas.openxmlformats.org/officeDocument/2006/relationships/image"/><Relationship Id="rId23" Target="../media/image126.png" Type="http://schemas.openxmlformats.org/officeDocument/2006/relationships/image"/><Relationship Id="rId24" Target="../media/image127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19.png" Type="http://schemas.openxmlformats.org/officeDocument/2006/relationships/image"/><Relationship Id="rId18" Target="../media/image120.png" Type="http://schemas.openxmlformats.org/officeDocument/2006/relationships/image"/><Relationship Id="rId19" Target="../media/image122.png" Type="http://schemas.openxmlformats.org/officeDocument/2006/relationships/image"/><Relationship Id="rId2" Target="../media/image15.png" Type="http://schemas.openxmlformats.org/officeDocument/2006/relationships/image"/><Relationship Id="rId20" Target="../media/image123.png" Type="http://schemas.openxmlformats.org/officeDocument/2006/relationships/image"/><Relationship Id="rId21" Target="../media/image124.png" Type="http://schemas.openxmlformats.org/officeDocument/2006/relationships/image"/><Relationship Id="rId22" Target="../media/image125.png" Type="http://schemas.openxmlformats.org/officeDocument/2006/relationships/image"/><Relationship Id="rId23" Target="../media/image126.png" Type="http://schemas.openxmlformats.org/officeDocument/2006/relationships/image"/><Relationship Id="rId24" Target="../media/image127.png" Type="http://schemas.openxmlformats.org/officeDocument/2006/relationships/image"/><Relationship Id="rId25" Target="../media/image128.png" Type="http://schemas.openxmlformats.org/officeDocument/2006/relationships/image"/><Relationship Id="rId26" Target="../media/image129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30.png" Type="http://schemas.openxmlformats.org/officeDocument/2006/relationships/image"/><Relationship Id="rId18" Target="../media/image131.png" Type="http://schemas.openxmlformats.org/officeDocument/2006/relationships/image"/><Relationship Id="rId19" Target="../media/image132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30.png" Type="http://schemas.openxmlformats.org/officeDocument/2006/relationships/image"/><Relationship Id="rId18" Target="../media/image133.png" Type="http://schemas.openxmlformats.org/officeDocument/2006/relationships/image"/><Relationship Id="rId19" Target="../media/image132.png" Type="http://schemas.openxmlformats.org/officeDocument/2006/relationships/image"/><Relationship Id="rId2" Target="../media/image15.png" Type="http://schemas.openxmlformats.org/officeDocument/2006/relationships/image"/><Relationship Id="rId20" Target="../media/image134.png" Type="http://schemas.openxmlformats.org/officeDocument/2006/relationships/image"/><Relationship Id="rId21" Target="../media/image13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30.png" Type="http://schemas.openxmlformats.org/officeDocument/2006/relationships/image"/><Relationship Id="rId18" Target="../media/image133.png" Type="http://schemas.openxmlformats.org/officeDocument/2006/relationships/image"/><Relationship Id="rId19" Target="../media/image132.png" Type="http://schemas.openxmlformats.org/officeDocument/2006/relationships/image"/><Relationship Id="rId2" Target="../media/image15.png" Type="http://schemas.openxmlformats.org/officeDocument/2006/relationships/image"/><Relationship Id="rId20" Target="../media/image134.png" Type="http://schemas.openxmlformats.org/officeDocument/2006/relationships/image"/><Relationship Id="rId21" Target="../media/image135.png" Type="http://schemas.openxmlformats.org/officeDocument/2006/relationships/image"/><Relationship Id="rId22" Target="../media/image136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30.png" Type="http://schemas.openxmlformats.org/officeDocument/2006/relationships/image"/><Relationship Id="rId18" Target="../media/image133.png" Type="http://schemas.openxmlformats.org/officeDocument/2006/relationships/image"/><Relationship Id="rId19" Target="../media/image132.png" Type="http://schemas.openxmlformats.org/officeDocument/2006/relationships/image"/><Relationship Id="rId2" Target="../media/image15.png" Type="http://schemas.openxmlformats.org/officeDocument/2006/relationships/image"/><Relationship Id="rId20" Target="../media/image134.png" Type="http://schemas.openxmlformats.org/officeDocument/2006/relationships/image"/><Relationship Id="rId21" Target="../media/image135.png" Type="http://schemas.openxmlformats.org/officeDocument/2006/relationships/image"/><Relationship Id="rId22" Target="../media/image136.png" Type="http://schemas.openxmlformats.org/officeDocument/2006/relationships/image"/><Relationship Id="rId23" Target="../media/image137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5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38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39.png" Type="http://schemas.openxmlformats.org/officeDocument/2006/relationships/image"/><Relationship Id="rId18" Target="../media/image140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41.png" Type="http://schemas.openxmlformats.org/officeDocument/2006/relationships/image"/><Relationship Id="rId18" Target="../media/image142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43.png" Type="http://schemas.openxmlformats.org/officeDocument/2006/relationships/image"/><Relationship Id="rId18" Target="../media/image144.png" Type="http://schemas.openxmlformats.org/officeDocument/2006/relationships/image"/><Relationship Id="rId19" Target="../media/image145.png" Type="http://schemas.openxmlformats.org/officeDocument/2006/relationships/image"/><Relationship Id="rId2" Target="../media/image15.png" Type="http://schemas.openxmlformats.org/officeDocument/2006/relationships/image"/><Relationship Id="rId20" Target="../media/image146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47.png" Type="http://schemas.openxmlformats.org/officeDocument/2006/relationships/image"/><Relationship Id="rId18" Target="../media/image148.png" Type="http://schemas.openxmlformats.org/officeDocument/2006/relationships/image"/><Relationship Id="rId19" Target="../media/image149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50.png" Type="http://schemas.openxmlformats.org/officeDocument/2006/relationships/image"/><Relationship Id="rId18" Target="../media/image151.png" Type="http://schemas.openxmlformats.org/officeDocument/2006/relationships/image"/><Relationship Id="rId19" Target="../media/image152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50.png" Type="http://schemas.openxmlformats.org/officeDocument/2006/relationships/image"/><Relationship Id="rId18" Target="../media/image153.png" Type="http://schemas.openxmlformats.org/officeDocument/2006/relationships/image"/><Relationship Id="rId19" Target="../media/image15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55.png" Type="http://schemas.openxmlformats.org/officeDocument/2006/relationships/image"/><Relationship Id="rId18" Target="../media/image156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56.png" Type="http://schemas.openxmlformats.org/officeDocument/2006/relationships/image"/><Relationship Id="rId18" Target="../media/image155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55.png" Type="http://schemas.openxmlformats.org/officeDocument/2006/relationships/image"/><Relationship Id="rId18" Target="../media/image157.png" Type="http://schemas.openxmlformats.org/officeDocument/2006/relationships/image"/><Relationship Id="rId19" Target="../media/image158.png" Type="http://schemas.openxmlformats.org/officeDocument/2006/relationships/image"/><Relationship Id="rId2" Target="../media/image15.png" Type="http://schemas.openxmlformats.org/officeDocument/2006/relationships/image"/><Relationship Id="rId20" Target="../media/image159.png" Type="http://schemas.openxmlformats.org/officeDocument/2006/relationships/image"/><Relationship Id="rId21" Target="../media/image160.png" Type="http://schemas.openxmlformats.org/officeDocument/2006/relationships/image"/><Relationship Id="rId22" Target="../media/image161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5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8.pn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18" Target="../media/image39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62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62.png" Type="http://schemas.openxmlformats.org/officeDocument/2006/relationships/image"/><Relationship Id="rId18" Target="../media/image163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62.png" Type="http://schemas.openxmlformats.org/officeDocument/2006/relationships/image"/><Relationship Id="rId18" Target="../media/image163.png" Type="http://schemas.openxmlformats.org/officeDocument/2006/relationships/image"/><Relationship Id="rId19" Target="../media/image153.png" Type="http://schemas.openxmlformats.org/officeDocument/2006/relationships/image"/><Relationship Id="rId2" Target="../media/image15.png" Type="http://schemas.openxmlformats.org/officeDocument/2006/relationships/image"/><Relationship Id="rId20" Target="../media/image154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56.png" Type="http://schemas.openxmlformats.org/officeDocument/2006/relationships/image"/><Relationship Id="rId18" Target="../media/image16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56.png" Type="http://schemas.openxmlformats.org/officeDocument/2006/relationships/image"/><Relationship Id="rId18" Target="../media/image165.png" Type="http://schemas.openxmlformats.org/officeDocument/2006/relationships/image"/><Relationship Id="rId19" Target="../media/image166.png" Type="http://schemas.openxmlformats.org/officeDocument/2006/relationships/image"/><Relationship Id="rId2" Target="../media/image15.png" Type="http://schemas.openxmlformats.org/officeDocument/2006/relationships/image"/><Relationship Id="rId20" Target="../media/image167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56.png" Type="http://schemas.openxmlformats.org/officeDocument/2006/relationships/image"/><Relationship Id="rId18" Target="../media/image168.png" Type="http://schemas.openxmlformats.org/officeDocument/2006/relationships/image"/><Relationship Id="rId19" Target="../media/image169.png" Type="http://schemas.openxmlformats.org/officeDocument/2006/relationships/image"/><Relationship Id="rId2" Target="../media/image15.png" Type="http://schemas.openxmlformats.org/officeDocument/2006/relationships/image"/><Relationship Id="rId20" Target="../media/image170.png" Type="http://schemas.openxmlformats.org/officeDocument/2006/relationships/image"/><Relationship Id="rId21" Target="../media/image171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56.png" Type="http://schemas.openxmlformats.org/officeDocument/2006/relationships/image"/><Relationship Id="rId18" Target="../media/image168.png" Type="http://schemas.openxmlformats.org/officeDocument/2006/relationships/image"/><Relationship Id="rId19" Target="../media/image157.png" Type="http://schemas.openxmlformats.org/officeDocument/2006/relationships/image"/><Relationship Id="rId2" Target="../media/image15.png" Type="http://schemas.openxmlformats.org/officeDocument/2006/relationships/image"/><Relationship Id="rId20" Target="../media/image158.png" Type="http://schemas.openxmlformats.org/officeDocument/2006/relationships/image"/><Relationship Id="rId21" Target="../media/image159.png" Type="http://schemas.openxmlformats.org/officeDocument/2006/relationships/image"/><Relationship Id="rId22" Target="../media/image172.png" Type="http://schemas.openxmlformats.org/officeDocument/2006/relationships/image"/><Relationship Id="rId23" Target="../media/image161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73.png" Type="http://schemas.openxmlformats.org/officeDocument/2006/relationships/image"/><Relationship Id="rId18" Target="../media/image174.png" Type="http://schemas.openxmlformats.org/officeDocument/2006/relationships/image"/><Relationship Id="rId19" Target="../media/image175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76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76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5.png" Type="http://schemas.openxmlformats.org/officeDocument/2006/relationships/image"/><Relationship Id="rId12" Target="../media/image32.png" Type="http://schemas.openxmlformats.org/officeDocument/2006/relationships/image"/><Relationship Id="rId13" Target="../media/image40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76.png" Type="http://schemas.openxmlformats.org/officeDocument/2006/relationships/image"/><Relationship Id="rId18" Target="../media/image177.png" Type="http://schemas.openxmlformats.org/officeDocument/2006/relationships/image"/><Relationship Id="rId19" Target="../media/image178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79.png" Type="http://schemas.openxmlformats.org/officeDocument/2006/relationships/image"/><Relationship Id="rId18" Target="../media/image175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80.png" Type="http://schemas.openxmlformats.org/officeDocument/2006/relationships/image"/><Relationship Id="rId18" Target="../media/image175.png" Type="http://schemas.openxmlformats.org/officeDocument/2006/relationships/image"/><Relationship Id="rId19" Target="../media/image181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75.png" Type="http://schemas.openxmlformats.org/officeDocument/2006/relationships/image"/><Relationship Id="rId18" Target="../media/image181.png" Type="http://schemas.openxmlformats.org/officeDocument/2006/relationships/image"/><Relationship Id="rId19" Target="../media/image182.png" Type="http://schemas.openxmlformats.org/officeDocument/2006/relationships/image"/><Relationship Id="rId2" Target="../media/image15.png" Type="http://schemas.openxmlformats.org/officeDocument/2006/relationships/image"/><Relationship Id="rId20" Target="../media/image183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84.png" Type="http://schemas.openxmlformats.org/officeDocument/2006/relationships/image"/><Relationship Id="rId18" Target="../media/image185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186.png" Type="http://schemas.openxmlformats.org/officeDocument/2006/relationships/image"/><Relationship Id="rId17" Target="../media/image29.png" Type="http://schemas.openxmlformats.org/officeDocument/2006/relationships/image"/><Relationship Id="rId18" Target="../media/image187.png" Type="http://schemas.openxmlformats.org/officeDocument/2006/relationships/image"/><Relationship Id="rId19" Target="../media/image188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89.png" Type="http://schemas.openxmlformats.org/officeDocument/2006/relationships/image"/><Relationship Id="rId18" Target="../media/image190.png" Type="http://schemas.openxmlformats.org/officeDocument/2006/relationships/image"/><Relationship Id="rId19" Target="../media/image191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92.png" Type="http://schemas.openxmlformats.org/officeDocument/2006/relationships/image"/><Relationship Id="rId18" Target="../media/image193.png" Type="http://schemas.openxmlformats.org/officeDocument/2006/relationships/image"/><Relationship Id="rId19" Target="../media/image19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95.png" Type="http://schemas.openxmlformats.org/officeDocument/2006/relationships/image"/><Relationship Id="rId18" Target="../media/image185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83.png" Type="http://schemas.openxmlformats.org/officeDocument/2006/relationships/image"/><Relationship Id="rId18" Target="../media/image196.png" Type="http://schemas.openxmlformats.org/officeDocument/2006/relationships/image"/><Relationship Id="rId19" Target="../media/image197.png" Type="http://schemas.openxmlformats.org/officeDocument/2006/relationships/image"/><Relationship Id="rId2" Target="../media/image15.png" Type="http://schemas.openxmlformats.org/officeDocument/2006/relationships/image"/><Relationship Id="rId20" Target="../media/image198.png" Type="http://schemas.openxmlformats.org/officeDocument/2006/relationships/image"/><Relationship Id="rId21" Target="../media/image199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5.png" Type="http://schemas.openxmlformats.org/officeDocument/2006/relationships/image"/><Relationship Id="rId12" Target="../media/image32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17" Target="../media/image33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15.png" Type="http://schemas.openxmlformats.org/officeDocument/2006/relationships/image"/><Relationship Id="rId20" Target="../media/image47.png" Type="http://schemas.openxmlformats.org/officeDocument/2006/relationships/image"/><Relationship Id="rId21" Target="../media/image48.png" Type="http://schemas.openxmlformats.org/officeDocument/2006/relationships/image"/><Relationship Id="rId22" Target="../media/image49.png" Type="http://schemas.openxmlformats.org/officeDocument/2006/relationships/image"/><Relationship Id="rId23" Target="../media/image50.png" Type="http://schemas.openxmlformats.org/officeDocument/2006/relationships/image"/><Relationship Id="rId24" Target="../media/image51.png" Type="http://schemas.openxmlformats.org/officeDocument/2006/relationships/image"/><Relationship Id="rId25" Target="../media/image34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83.png" Type="http://schemas.openxmlformats.org/officeDocument/2006/relationships/image"/><Relationship Id="rId18" Target="../media/image196.png" Type="http://schemas.openxmlformats.org/officeDocument/2006/relationships/image"/><Relationship Id="rId19" Target="../media/image200.png" Type="http://schemas.openxmlformats.org/officeDocument/2006/relationships/image"/><Relationship Id="rId2" Target="../media/image15.png" Type="http://schemas.openxmlformats.org/officeDocument/2006/relationships/image"/><Relationship Id="rId20" Target="../media/image201.png" Type="http://schemas.openxmlformats.org/officeDocument/2006/relationships/image"/><Relationship Id="rId21" Target="../media/image202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03.png" Type="http://schemas.openxmlformats.org/officeDocument/2006/relationships/image"/><Relationship Id="rId18" Target="../media/image204.png" Type="http://schemas.openxmlformats.org/officeDocument/2006/relationships/image"/><Relationship Id="rId19" Target="../media/image205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06.png" Type="http://schemas.openxmlformats.org/officeDocument/2006/relationships/image"/><Relationship Id="rId18" Target="../media/image207.png" Type="http://schemas.openxmlformats.org/officeDocument/2006/relationships/image"/><Relationship Id="rId19" Target="../media/image208.png" Type="http://schemas.openxmlformats.org/officeDocument/2006/relationships/image"/><Relationship Id="rId2" Target="../media/image15.png" Type="http://schemas.openxmlformats.org/officeDocument/2006/relationships/image"/><Relationship Id="rId20" Target="../media/image209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83.png" Type="http://schemas.openxmlformats.org/officeDocument/2006/relationships/image"/><Relationship Id="rId18" Target="../media/image196.png" Type="http://schemas.openxmlformats.org/officeDocument/2006/relationships/image"/><Relationship Id="rId19" Target="../media/image210.png" Type="http://schemas.openxmlformats.org/officeDocument/2006/relationships/image"/><Relationship Id="rId2" Target="../media/image15.png" Type="http://schemas.openxmlformats.org/officeDocument/2006/relationships/image"/><Relationship Id="rId20" Target="../media/image211.png" Type="http://schemas.openxmlformats.org/officeDocument/2006/relationships/image"/><Relationship Id="rId21" Target="../media/image212.png" Type="http://schemas.openxmlformats.org/officeDocument/2006/relationships/image"/><Relationship Id="rId22" Target="../media/image213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83.png" Type="http://schemas.openxmlformats.org/officeDocument/2006/relationships/image"/><Relationship Id="rId18" Target="../media/image196.png" Type="http://schemas.openxmlformats.org/officeDocument/2006/relationships/image"/><Relationship Id="rId19" Target="../media/image214.png" Type="http://schemas.openxmlformats.org/officeDocument/2006/relationships/image"/><Relationship Id="rId2" Target="../media/image15.png" Type="http://schemas.openxmlformats.org/officeDocument/2006/relationships/image"/><Relationship Id="rId20" Target="../media/image212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15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16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17.png" Type="http://schemas.openxmlformats.org/officeDocument/2006/relationships/image"/><Relationship Id="rId18" Target="../media/image218.png" Type="http://schemas.openxmlformats.org/officeDocument/2006/relationships/image"/><Relationship Id="rId19" Target="../media/image219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17.png" Type="http://schemas.openxmlformats.org/officeDocument/2006/relationships/image"/><Relationship Id="rId18" Target="../media/image218.png" Type="http://schemas.openxmlformats.org/officeDocument/2006/relationships/image"/><Relationship Id="rId19" Target="../media/image219.png" Type="http://schemas.openxmlformats.org/officeDocument/2006/relationships/image"/><Relationship Id="rId2" Target="../media/image15.png" Type="http://schemas.openxmlformats.org/officeDocument/2006/relationships/image"/><Relationship Id="rId20" Target="../media/image220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17.png" Type="http://schemas.openxmlformats.org/officeDocument/2006/relationships/image"/><Relationship Id="rId18" Target="../media/image218.png" Type="http://schemas.openxmlformats.org/officeDocument/2006/relationships/image"/><Relationship Id="rId19" Target="../media/image219.png" Type="http://schemas.openxmlformats.org/officeDocument/2006/relationships/image"/><Relationship Id="rId2" Target="../media/image15.png" Type="http://schemas.openxmlformats.org/officeDocument/2006/relationships/image"/><Relationship Id="rId20" Target="../media/image220.png" Type="http://schemas.openxmlformats.org/officeDocument/2006/relationships/image"/><Relationship Id="rId21" Target="../media/image221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3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18" Target="../media/image58.png" Type="http://schemas.openxmlformats.org/officeDocument/2006/relationships/image"/><Relationship Id="rId19" Target="../media/image59.png" Type="http://schemas.openxmlformats.org/officeDocument/2006/relationships/image"/><Relationship Id="rId2" Target="../media/image15.png" Type="http://schemas.openxmlformats.org/officeDocument/2006/relationships/image"/><Relationship Id="rId20" Target="../media/image60.png" Type="http://schemas.openxmlformats.org/officeDocument/2006/relationships/image"/><Relationship Id="rId21" Target="../media/image34.png" Type="http://schemas.openxmlformats.org/officeDocument/2006/relationships/image"/><Relationship Id="rId22" Target="../media/image25.png" Type="http://schemas.openxmlformats.org/officeDocument/2006/relationships/image"/><Relationship Id="rId23" Target="../media/image32.png" Type="http://schemas.openxmlformats.org/officeDocument/2006/relationships/image"/><Relationship Id="rId24" Target="../media/image61.png" Type="http://schemas.openxmlformats.org/officeDocument/2006/relationships/image"/><Relationship Id="rId25" Target="../media/image62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17.png" Type="http://schemas.openxmlformats.org/officeDocument/2006/relationships/image"/><Relationship Id="rId18" Target="../media/image218.png" Type="http://schemas.openxmlformats.org/officeDocument/2006/relationships/image"/><Relationship Id="rId19" Target="../media/image219.png" Type="http://schemas.openxmlformats.org/officeDocument/2006/relationships/image"/><Relationship Id="rId2" Target="../media/image15.png" Type="http://schemas.openxmlformats.org/officeDocument/2006/relationships/image"/><Relationship Id="rId20" Target="../media/image220.png" Type="http://schemas.openxmlformats.org/officeDocument/2006/relationships/image"/><Relationship Id="rId21" Target="../media/image221.png" Type="http://schemas.openxmlformats.org/officeDocument/2006/relationships/image"/><Relationship Id="rId22" Target="../media/image222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23.png" Type="http://schemas.openxmlformats.org/officeDocument/2006/relationships/image"/><Relationship Id="rId18" Target="../media/image133.png" Type="http://schemas.openxmlformats.org/officeDocument/2006/relationships/image"/><Relationship Id="rId19" Target="../media/image225.png" Type="http://schemas.openxmlformats.org/officeDocument/2006/relationships/image"/><Relationship Id="rId2" Target="../media/image1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23.png" Type="http://schemas.openxmlformats.org/officeDocument/2006/relationships/image"/><Relationship Id="rId18" Target="../media/image133.png" Type="http://schemas.openxmlformats.org/officeDocument/2006/relationships/image"/><Relationship Id="rId19" Target="../media/image225.png" Type="http://schemas.openxmlformats.org/officeDocument/2006/relationships/image"/><Relationship Id="rId2" Target="../media/image15.png" Type="http://schemas.openxmlformats.org/officeDocument/2006/relationships/image"/><Relationship Id="rId20" Target="../media/image228.png" Type="http://schemas.openxmlformats.org/officeDocument/2006/relationships/image"/><Relationship Id="rId21" Target="../media/image227.png" Type="http://schemas.openxmlformats.org/officeDocument/2006/relationships/image"/><Relationship Id="rId22" Target="../media/image136.png" Type="http://schemas.openxmlformats.org/officeDocument/2006/relationships/image"/><Relationship Id="rId23" Target="../media/image13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29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30.png" Type="http://schemas.openxmlformats.org/officeDocument/2006/relationships/image"/><Relationship Id="rId18" Target="../media/image231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32.png" Type="http://schemas.openxmlformats.org/officeDocument/2006/relationships/image"/><Relationship Id="rId18" Target="../media/image233.png" Type="http://schemas.openxmlformats.org/officeDocument/2006/relationships/image"/><Relationship Id="rId19" Target="../media/image234.png" Type="http://schemas.openxmlformats.org/officeDocument/2006/relationships/image"/><Relationship Id="rId2" Target="../media/image15.png" Type="http://schemas.openxmlformats.org/officeDocument/2006/relationships/image"/><Relationship Id="rId20" Target="../media/image235.png" Type="http://schemas.openxmlformats.org/officeDocument/2006/relationships/image"/><Relationship Id="rId21" Target="../media/image236.png" Type="http://schemas.openxmlformats.org/officeDocument/2006/relationships/image"/><Relationship Id="rId22" Target="../media/image17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32.png" Type="http://schemas.openxmlformats.org/officeDocument/2006/relationships/image"/><Relationship Id="rId18" Target="../media/image175.png" Type="http://schemas.openxmlformats.org/officeDocument/2006/relationships/image"/><Relationship Id="rId19" Target="../media/image237.png" Type="http://schemas.openxmlformats.org/officeDocument/2006/relationships/image"/><Relationship Id="rId2" Target="../media/image15.png" Type="http://schemas.openxmlformats.org/officeDocument/2006/relationships/image"/><Relationship Id="rId20" Target="../media/image238.png" Type="http://schemas.openxmlformats.org/officeDocument/2006/relationships/image"/><Relationship Id="rId21" Target="../media/image239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13.png" Type="http://schemas.openxmlformats.org/officeDocument/2006/relationships/image"/><Relationship Id="rId12" Target="../media/image114.png" Type="http://schemas.openxmlformats.org/officeDocument/2006/relationships/image"/><Relationship Id="rId13" Target="../media/image115.png" Type="http://schemas.openxmlformats.org/officeDocument/2006/relationships/image"/><Relationship Id="rId14" Target="../media/image116.png" Type="http://schemas.openxmlformats.org/officeDocument/2006/relationships/image"/><Relationship Id="rId15" Target="../media/image117.png" Type="http://schemas.openxmlformats.org/officeDocument/2006/relationships/image"/><Relationship Id="rId16" Target="../media/image118.png" Type="http://schemas.openxmlformats.org/officeDocument/2006/relationships/image"/><Relationship Id="rId17" Target="../media/image29.png" Type="http://schemas.openxmlformats.org/officeDocument/2006/relationships/image"/><Relationship Id="rId18" Target="../media/image232.png" Type="http://schemas.openxmlformats.org/officeDocument/2006/relationships/image"/><Relationship Id="rId19" Target="../media/image239.png" Type="http://schemas.openxmlformats.org/officeDocument/2006/relationships/image"/><Relationship Id="rId2" Target="../media/image175.png" Type="http://schemas.openxmlformats.org/officeDocument/2006/relationships/image"/><Relationship Id="rId20" Target="../media/image240.png" Type="http://schemas.openxmlformats.org/officeDocument/2006/relationships/image"/><Relationship Id="rId21" Target="../media/image24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08.png" Type="http://schemas.openxmlformats.org/officeDocument/2006/relationships/image"/><Relationship Id="rId6" Target="../media/image32.png" Type="http://schemas.openxmlformats.org/officeDocument/2006/relationships/image"/><Relationship Id="rId7" Target="../media/image109.png" Type="http://schemas.openxmlformats.org/officeDocument/2006/relationships/image"/><Relationship Id="rId8" Target="../media/image110.pn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42.png" Type="http://schemas.openxmlformats.org/officeDocument/2006/relationships/image"/><Relationship Id="rId18" Target="../media/image243.png" Type="http://schemas.openxmlformats.org/officeDocument/2006/relationships/image"/><Relationship Id="rId19" Target="../media/image244.png" Type="http://schemas.openxmlformats.org/officeDocument/2006/relationships/image"/><Relationship Id="rId2" Target="../media/image15.png" Type="http://schemas.openxmlformats.org/officeDocument/2006/relationships/image"/><Relationship Id="rId20" Target="../media/image245.png" Type="http://schemas.openxmlformats.org/officeDocument/2006/relationships/image"/><Relationship Id="rId21" Target="../media/image246.png" Type="http://schemas.openxmlformats.org/officeDocument/2006/relationships/image"/><Relationship Id="rId22" Target="../media/image247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66.png" Type="http://schemas.openxmlformats.org/officeDocument/2006/relationships/image"/><Relationship Id="rId15" Target="../media/image67.png" Type="http://schemas.openxmlformats.org/officeDocument/2006/relationships/image"/><Relationship Id="rId16" Target="../media/image68.png" Type="http://schemas.openxmlformats.org/officeDocument/2006/relationships/image"/><Relationship Id="rId17" Target="../media/image69.png" Type="http://schemas.openxmlformats.org/officeDocument/2006/relationships/image"/><Relationship Id="rId18" Target="../media/image70.png" Type="http://schemas.openxmlformats.org/officeDocument/2006/relationships/image"/><Relationship Id="rId19" Target="../media/image71.png" Type="http://schemas.openxmlformats.org/officeDocument/2006/relationships/image"/><Relationship Id="rId2" Target="../media/image17.png" Type="http://schemas.openxmlformats.org/officeDocument/2006/relationships/image"/><Relationship Id="rId20" Target="../media/image72.png" Type="http://schemas.openxmlformats.org/officeDocument/2006/relationships/image"/><Relationship Id="rId21" Target="../media/image73.png" Type="http://schemas.openxmlformats.org/officeDocument/2006/relationships/image"/><Relationship Id="rId22" Target="../media/image74.png" Type="http://schemas.openxmlformats.org/officeDocument/2006/relationships/image"/><Relationship Id="rId23" Target="../media/image75.png" Type="http://schemas.openxmlformats.org/officeDocument/2006/relationships/image"/><Relationship Id="rId24" Target="../media/image76.png" Type="http://schemas.openxmlformats.org/officeDocument/2006/relationships/image"/><Relationship Id="rId25" Target="../media/image25.png" Type="http://schemas.openxmlformats.org/officeDocument/2006/relationships/image"/><Relationship Id="rId26" Target="../media/image52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7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29.png" Type="http://schemas.openxmlformats.org/officeDocument/2006/relationships/image"/><Relationship Id="rId15" Target="../media/image248.png" Type="http://schemas.openxmlformats.org/officeDocument/2006/relationships/image"/><Relationship Id="rId16" Target="../media/image117.png" Type="http://schemas.openxmlformats.org/officeDocument/2006/relationships/image"/><Relationship Id="rId17" Target="../media/image118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29.png" Type="http://schemas.openxmlformats.org/officeDocument/2006/relationships/image"/><Relationship Id="rId15" Target="../media/image249.png" Type="http://schemas.openxmlformats.org/officeDocument/2006/relationships/image"/><Relationship Id="rId16" Target="../media/image250.png" Type="http://schemas.openxmlformats.org/officeDocument/2006/relationships/image"/><Relationship Id="rId17" Target="../media/image117.png" Type="http://schemas.openxmlformats.org/officeDocument/2006/relationships/image"/><Relationship Id="rId18" Target="../media/image118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51.png" Type="http://schemas.openxmlformats.org/officeDocument/2006/relationships/image"/><Relationship Id="rId18" Target="../media/image252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53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54.png" Type="http://schemas.openxmlformats.org/officeDocument/2006/relationships/image"/><Relationship Id="rId18" Target="../media/image255.png" Type="http://schemas.openxmlformats.org/officeDocument/2006/relationships/image"/><Relationship Id="rId19" Target="../media/image256.png" Type="http://schemas.openxmlformats.org/officeDocument/2006/relationships/image"/><Relationship Id="rId2" Target="../media/image15.png" Type="http://schemas.openxmlformats.org/officeDocument/2006/relationships/image"/><Relationship Id="rId20" Target="../media/image17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257.png" Type="http://schemas.openxmlformats.org/officeDocument/2006/relationships/image"/><Relationship Id="rId18" Target="../media/image175.png" Type="http://schemas.openxmlformats.org/officeDocument/2006/relationships/image"/><Relationship Id="rId19" Target="../media/image243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29.png" Type="http://schemas.openxmlformats.org/officeDocument/2006/relationships/image"/><Relationship Id="rId17" Target="../media/image175.png" Type="http://schemas.openxmlformats.org/officeDocument/2006/relationships/image"/><Relationship Id="rId18" Target="../media/image258.png" Type="http://schemas.openxmlformats.org/officeDocument/2006/relationships/image"/><Relationship Id="rId19" Target="../media/image259.png" Type="http://schemas.openxmlformats.org/officeDocument/2006/relationships/image"/><Relationship Id="rId2" Target="../media/image15.png" Type="http://schemas.openxmlformats.org/officeDocument/2006/relationships/image"/><Relationship Id="rId20" Target="../media/image260.png" Type="http://schemas.openxmlformats.org/officeDocument/2006/relationships/image"/><Relationship Id="rId3" Target="../media/image16.png" Type="http://schemas.openxmlformats.org/officeDocument/2006/relationships/image"/><Relationship Id="rId4" Target="../media/image108.png" Type="http://schemas.openxmlformats.org/officeDocument/2006/relationships/image"/><Relationship Id="rId5" Target="../media/image32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77.png" Type="http://schemas.openxmlformats.org/officeDocument/2006/relationships/image"/><Relationship Id="rId14" Target="../media/image25.png" Type="http://schemas.openxmlformats.org/officeDocument/2006/relationships/image"/><Relationship Id="rId15" Target="../media/image78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261.png" Type="http://schemas.openxmlformats.org/officeDocument/2006/relationships/image"/><Relationship Id="rId15" Target="../media/image262.png" Type="http://schemas.openxmlformats.org/officeDocument/2006/relationships/image"/><Relationship Id="rId16" Target="../media/image26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95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960100" y="5143500"/>
            <a:ext cx="1029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16300" y="0"/>
            <a:ext cx="2171700" cy="156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1562100"/>
            <a:ext cx="14820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8547100"/>
            <a:ext cx="169926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5143500"/>
            <a:ext cx="16992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0200" y="2095500"/>
            <a:ext cx="723900" cy="72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65300" y="5118100"/>
            <a:ext cx="102997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9400" y="3327400"/>
            <a:ext cx="8255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0200" y="4724400"/>
            <a:ext cx="6858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2100" y="5956300"/>
            <a:ext cx="8255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" y="7340600"/>
            <a:ext cx="8128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30200" y="8763000"/>
            <a:ext cx="7112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0500" y="596900"/>
            <a:ext cx="1358900" cy="965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31800" y="812800"/>
            <a:ext cx="520700" cy="520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321800" y="2133600"/>
            <a:ext cx="63246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Gmarket Sans Light"/>
              </a:rPr>
              <a:t>쿠버네티스를</a:t>
            </a:r>
            <a:r>
              <a:rPr lang="en-US" sz="5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Gmarket Sans Light"/>
              </a:rPr>
              <a:t>활용한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49600" y="3124200"/>
            <a:ext cx="12560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200">
                <a:solidFill>
                  <a:srgbClr val="000000"/>
                </a:solidFill>
                <a:latin typeface="Gmarket Sans Bold"/>
              </a:rPr>
              <a:t>3Tier </a:t>
            </a:r>
            <a:r>
              <a:rPr lang="ko-KR" sz="9000" b="false" i="false" u="none" strike="noStrike" spc="-200">
                <a:solidFill>
                  <a:srgbClr val="000000"/>
                </a:solidFill>
                <a:ea typeface="Gmarket Sans Bold"/>
              </a:rPr>
              <a:t>웹</a:t>
            </a:r>
            <a:r>
              <a:rPr lang="en-US" sz="9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9000" b="false" i="false" u="none" strike="noStrike" spc="-200">
                <a:solidFill>
                  <a:srgbClr val="000000"/>
                </a:solidFill>
                <a:ea typeface="Gmarket Sans Bold"/>
              </a:rPr>
              <a:t>서비스</a:t>
            </a:r>
            <a:r>
              <a:rPr lang="en-US" sz="9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9000" b="false" i="false" u="none" strike="noStrike" spc="-200">
                <a:solidFill>
                  <a:srgbClr val="000000"/>
                </a:solidFill>
                <a:ea typeface="Gmarket Sans Bold"/>
              </a:rPr>
              <a:t>구축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05200" y="635000"/>
            <a:ext cx="200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한국정보교육원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86200" y="9093200"/>
            <a:ext cx="510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LINE Seed Sans TH Regular"/>
              </a:rPr>
              <a:t>3</a:t>
            </a:r>
            <a:r>
              <a:rPr lang="ko-KR" sz="3000" b="false" i="false" u="none" strike="noStrike">
                <a:solidFill>
                  <a:srgbClr val="000000"/>
                </a:solidFill>
                <a:ea typeface="LINE Seed Sans TH Regular"/>
              </a:rPr>
              <a:t>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61300" y="5410200"/>
            <a:ext cx="7721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AAB3C9">
                    <a:alpha val="70196"/>
                  </a:srgbClr>
                </a:solidFill>
                <a:latin typeface="LINE Seed Sans TH Regular"/>
              </a:rPr>
              <a:t>A business report template that gives you a quick glance at the results.</a:t>
            </a:r>
          </a:p>
          <a:p>
            <a:pPr algn="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AAB3C9">
                    <a:alpha val="70196"/>
                  </a:srgbClr>
                </a:solidFill>
                <a:latin typeface="LINE Seed Sans TH Regular"/>
              </a:rPr>
              <a:t>This is a presentation for the presentation of a strategy report.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63000" y="9093200"/>
            <a:ext cx="680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LINE Seed Sans TH Regular"/>
              </a:rPr>
              <a:t>이승환</a:t>
            </a:r>
            <a:r>
              <a:rPr lang="en-US" sz="3000" b="false" i="false" u="none" strike="noStrike">
                <a:solidFill>
                  <a:srgbClr val="000000"/>
                </a:solidFill>
                <a:latin typeface="LINE Seed Sans TH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LINE Seed Sans TH Regular"/>
              </a:rPr>
              <a:t>유원종</a:t>
            </a:r>
            <a:r>
              <a:rPr lang="en-US" sz="3000" b="false" i="false" u="none" strike="noStrike">
                <a:solidFill>
                  <a:srgbClr val="000000"/>
                </a:solidFill>
                <a:latin typeface="LINE Seed Sans TH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LINE Seed Sans TH Regular"/>
              </a:rPr>
              <a:t>이재혁</a:t>
            </a:r>
            <a:r>
              <a:rPr lang="en-US" sz="3000" b="false" i="false" u="none" strike="noStrike">
                <a:solidFill>
                  <a:srgbClr val="000000"/>
                </a:solidFill>
                <a:latin typeface="LINE Seed Sans TH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LINE Seed Sans TH Regular"/>
              </a:rPr>
              <a:t>김민지</a:t>
            </a:r>
            <a:r>
              <a:rPr lang="en-US" sz="3000" b="false" i="false" u="none" strike="noStrike">
                <a:solidFill>
                  <a:srgbClr val="000000"/>
                </a:solidFill>
                <a:latin typeface="LINE Seed Sans TH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LINE Seed Sans TH Regular"/>
              </a:rPr>
              <a:t>김홍섭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시스템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/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네트워크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아키텍처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16200" y="1562100"/>
            <a:ext cx="13055600" cy="8382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49900" y="3949700"/>
            <a:ext cx="1714500" cy="3784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016500" y="3365500"/>
            <a:ext cx="2794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Keepalived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시스템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/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네트워크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아키텍처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16200" y="1562100"/>
            <a:ext cx="13055600" cy="8382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49900" y="3949700"/>
            <a:ext cx="1714500" cy="3784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016500" y="3365500"/>
            <a:ext cx="2794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Keepalived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99400" y="4229100"/>
            <a:ext cx="3581400" cy="3302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293100" y="3365500"/>
            <a:ext cx="2794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Keepalived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시스템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/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네트워크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아키텍처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41500" y="3162300"/>
            <a:ext cx="15151100" cy="5613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632200" y="6184900"/>
            <a:ext cx="58039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시스템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/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네트워크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아키텍처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41500" y="3162300"/>
            <a:ext cx="15151100" cy="5613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632200" y="6134100"/>
            <a:ext cx="5803900" cy="673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810000" y="6616700"/>
            <a:ext cx="12319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3000" y="2374900"/>
            <a:ext cx="6096000" cy="7620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45700" y="2374900"/>
            <a:ext cx="6934200" cy="7188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8100" y="1549400"/>
            <a:ext cx="81788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100" b="false" i="false" u="none" strike="noStrike" spc="300">
                <a:solidFill>
                  <a:srgbClr val="000000"/>
                </a:solidFill>
                <a:latin typeface="Gmarket Sans Medium"/>
              </a:rPr>
              <a:t>HAProxy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83700" y="1549400"/>
            <a:ext cx="81788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100" b="false" i="false" u="none" strike="noStrike" spc="300">
                <a:solidFill>
                  <a:srgbClr val="000000"/>
                </a:solidFill>
                <a:latin typeface="Gmarket Sans Medium"/>
              </a:rPr>
              <a:t>Master Node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2108200"/>
            <a:ext cx="17081500" cy="143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2500" y="7112000"/>
            <a:ext cx="17081500" cy="2184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937500" y="3759200"/>
            <a:ext cx="3098800" cy="3086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8382000"/>
            <a:ext cx="76454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7907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8806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36700" y="1930400"/>
            <a:ext cx="5638800" cy="7835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17700" y="3962400"/>
            <a:ext cx="4927600" cy="1041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71700" y="6946900"/>
            <a:ext cx="3073400" cy="647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680200" y="4559300"/>
            <a:ext cx="2578100" cy="381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067300" y="7175500"/>
            <a:ext cx="3771900" cy="3810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9207500" y="4178300"/>
            <a:ext cx="74422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100" b="false" i="false" u="none" strike="noStrike" spc="300">
                <a:solidFill>
                  <a:srgbClr val="000000"/>
                </a:solidFill>
                <a:latin typeface="Gmarket Sans Medium"/>
              </a:rPr>
              <a:t>controlPlane Endpoint</a:t>
            </a:r>
          </a:p>
          <a:p>
            <a:pPr algn="ctr" lvl="0">
              <a:lnSpc>
                <a:spcPct val="116199"/>
              </a:lnSpc>
            </a:pPr>
            <a:r>
              <a:rPr lang="en-US" sz="4100" b="false" i="false" u="none" strike="noStrike" spc="300">
                <a:solidFill>
                  <a:srgbClr val="000000"/>
                </a:solidFill>
                <a:latin typeface="Gmarket Sans Medium"/>
              </a:rPr>
              <a:t>: VIP</a:t>
            </a:r>
            <a:r>
              <a:rPr lang="ko-KR" sz="4100" b="false" i="false" u="none" strike="noStrike" spc="300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4100" b="false" i="false" u="none" strike="noStrike" spc="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100" b="false" i="false" u="none" strike="noStrike" spc="300">
                <a:solidFill>
                  <a:srgbClr val="000000"/>
                </a:solidFill>
                <a:ea typeface="Gmarket Sans Medium"/>
              </a:rPr>
              <a:t>설정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75700" y="6985000"/>
            <a:ext cx="77597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 spc="300">
                <a:solidFill>
                  <a:srgbClr val="000000"/>
                </a:solidFill>
                <a:ea typeface="Gmarket Sans Medium"/>
              </a:rPr>
              <a:t>생성될</a:t>
            </a:r>
            <a:r>
              <a:rPr lang="en-US" sz="4200" b="false" i="false" u="none" strike="noStrike" spc="300">
                <a:solidFill>
                  <a:srgbClr val="000000"/>
                </a:solidFill>
                <a:latin typeface="Gmarket Sans Medium"/>
              </a:rPr>
              <a:t> Pod</a:t>
            </a:r>
            <a:r>
              <a:rPr lang="ko-KR" sz="4200" b="false" i="false" u="none" strike="noStrike" spc="300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4200" b="false" i="false" u="none" strike="noStrike" spc="300">
                <a:solidFill>
                  <a:srgbClr val="000000"/>
                </a:solidFill>
                <a:latin typeface="Gmarket Sans Medium"/>
              </a:rPr>
              <a:t> IP</a:t>
            </a:r>
            <a:r>
              <a:rPr lang="ko-KR" sz="4200" b="false" i="false" u="none" strike="noStrike" spc="300">
                <a:solidFill>
                  <a:srgbClr val="000000"/>
                </a:solidFill>
                <a:ea typeface="Gmarket Sans Medium"/>
              </a:rPr>
              <a:t>대역</a:t>
            </a:r>
            <a:r>
              <a:rPr lang="en-US" sz="4200" b="false" i="false" u="none" strike="noStrike" spc="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00" b="false" i="false" u="none" strike="noStrike" spc="300">
                <a:solidFill>
                  <a:srgbClr val="000000"/>
                </a:solidFill>
                <a:ea typeface="Gmarket Sans Medium"/>
              </a:rPr>
              <a:t>설정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82000" y="1435100"/>
            <a:ext cx="82677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400" b="false" i="false" u="none" strike="noStrike" spc="200">
                <a:solidFill>
                  <a:srgbClr val="000000"/>
                </a:solidFill>
                <a:latin typeface="Gmarket Sans Medium"/>
              </a:rPr>
              <a:t>kubectl edit configmaps </a:t>
            </a:r>
          </a:p>
          <a:p>
            <a:pPr algn="ctr" lvl="0">
              <a:lnSpc>
                <a:spcPct val="116199"/>
              </a:lnSpc>
            </a:pPr>
            <a:r>
              <a:rPr lang="en-US" sz="3400" b="false" i="false" u="none" strike="noStrike" spc="200">
                <a:solidFill>
                  <a:srgbClr val="000000"/>
                </a:solidFill>
                <a:latin typeface="Gmarket Sans Medium"/>
              </a:rPr>
              <a:t>-n kubesystem kubeadm-config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14097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95123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85400" y="7988300"/>
            <a:ext cx="3771900" cy="38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55700" y="2413000"/>
            <a:ext cx="9144000" cy="6883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303000" y="6565900"/>
            <a:ext cx="54102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 spc="200">
                <a:solidFill>
                  <a:srgbClr val="000000"/>
                </a:solidFill>
                <a:ea typeface="Gmarket Sans Medium"/>
              </a:rPr>
              <a:t>클라이언트가</a:t>
            </a:r>
            <a:r>
              <a:rPr lang="en-US" sz="2900" b="false" i="false" u="none" strike="noStrike" spc="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false" i="false" u="none" strike="noStrike" spc="200">
                <a:solidFill>
                  <a:srgbClr val="000000"/>
                </a:solidFill>
                <a:ea typeface="Gmarket Sans Medium"/>
              </a:rPr>
              <a:t>접근할</a:t>
            </a:r>
            <a:r>
              <a:rPr lang="en-US" sz="2900" b="false" i="false" u="none" strike="noStrike" spc="2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2900" b="false" i="false" u="none" strike="noStrike" spc="200">
                <a:solidFill>
                  <a:srgbClr val="000000"/>
                </a:solidFill>
                <a:latin typeface="Gmarket Sans Medium"/>
              </a:rPr>
              <a:t>etcd </a:t>
            </a:r>
            <a:r>
              <a:rPr lang="ko-KR" sz="2900" b="false" i="false" u="none" strike="noStrike" spc="200">
                <a:solidFill>
                  <a:srgbClr val="000000"/>
                </a:solidFill>
                <a:ea typeface="Gmarket Sans Medium"/>
              </a:rPr>
              <a:t>주소를</a:t>
            </a:r>
            <a:r>
              <a:rPr lang="en-US" sz="2900" b="false" i="false" u="none" strike="noStrike" spc="200">
                <a:solidFill>
                  <a:srgbClr val="000000"/>
                </a:solidFill>
                <a:latin typeface="Gmarket Sans Medium"/>
              </a:rPr>
              <a:t> VIP</a:t>
            </a:r>
            <a:r>
              <a:rPr lang="ko-KR" sz="2900" b="false" i="false" u="none" strike="noStrike" spc="200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2900" b="false" i="false" u="none" strike="noStrike" spc="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false" i="false" u="none" strike="noStrike" spc="200">
                <a:solidFill>
                  <a:srgbClr val="000000"/>
                </a:solidFill>
                <a:ea typeface="Gmarket Sans Medium"/>
              </a:rPr>
              <a:t>설정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46100" y="7835900"/>
            <a:ext cx="53975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900" b="false" i="false" u="none" strike="noStrike" spc="200">
                <a:solidFill>
                  <a:srgbClr val="000000"/>
                </a:solidFill>
                <a:latin typeface="Gmarket Sans Medium"/>
              </a:rPr>
              <a:t>etcd cluster</a:t>
            </a:r>
            <a:r>
              <a:rPr lang="ko-KR" sz="2900" b="false" i="false" u="none" strike="noStrike" spc="200">
                <a:solidFill>
                  <a:srgbClr val="000000"/>
                </a:solidFill>
                <a:ea typeface="Gmarket Sans Medium"/>
              </a:rPr>
              <a:t>에</a:t>
            </a:r>
            <a:r>
              <a:rPr lang="en-US" sz="2900" b="false" i="false" u="none" strike="noStrike" spc="2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900" b="false" i="false" u="none" strike="noStrike" spc="200">
                <a:solidFill>
                  <a:srgbClr val="000000"/>
                </a:solidFill>
                <a:ea typeface="Gmarket Sans Medium"/>
              </a:rPr>
              <a:t>모든</a:t>
            </a:r>
            <a:r>
              <a:rPr lang="en-US" sz="2900" b="false" i="false" u="none" strike="noStrike" spc="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false" i="false" u="none" strike="noStrike" spc="200">
                <a:solidFill>
                  <a:srgbClr val="000000"/>
                </a:solidFill>
                <a:ea typeface="Gmarket Sans Medium"/>
              </a:rPr>
              <a:t>마스터노드</a:t>
            </a:r>
            <a:r>
              <a:rPr lang="en-US" sz="2900" b="false" i="false" u="none" strike="noStrike" spc="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false" i="false" u="none" strike="noStrike" spc="200">
                <a:solidFill>
                  <a:srgbClr val="000000"/>
                </a:solidFill>
                <a:ea typeface="Gmarket Sans Medium"/>
              </a:rPr>
              <a:t>포함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37100" y="1574800"/>
            <a:ext cx="10452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600" b="false" i="false" u="none" strike="noStrike" spc="200">
                <a:solidFill>
                  <a:srgbClr val="000000"/>
                </a:solidFill>
                <a:latin typeface="Gmarket Sans Medium"/>
              </a:rPr>
              <a:t>/etc/kubernetes/manifests/etcd.yaml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54200" y="7378700"/>
            <a:ext cx="8445500" cy="1003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62100" y="6743700"/>
            <a:ext cx="5549900" cy="647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946900" y="6985000"/>
            <a:ext cx="4699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시스템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/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네트워크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아키텍처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16200" y="1562100"/>
            <a:ext cx="13055600" cy="8382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49900" y="3949700"/>
            <a:ext cx="1714500" cy="3784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016500" y="3365500"/>
            <a:ext cx="2794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Keepalived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365500" y="8356600"/>
            <a:ext cx="81788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100" b="false" i="false" u="none" strike="noStrike" spc="300">
                <a:solidFill>
                  <a:srgbClr val="000000"/>
                </a:solidFill>
                <a:latin typeface="Gmarket Sans Medium"/>
              </a:rPr>
              <a:t>master node1</a:t>
            </a:r>
            <a:r>
              <a:rPr lang="ko-KR" sz="4100" b="false" i="false" u="none" strike="noStrike" spc="300">
                <a:solidFill>
                  <a:srgbClr val="000000"/>
                </a:solidFill>
                <a:ea typeface="Gmarket Sans Medium"/>
              </a:rPr>
              <a:t>이</a:t>
            </a:r>
            <a:r>
              <a:rPr lang="en-US" sz="4100" b="false" i="false" u="none" strike="noStrike" spc="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100" b="false" i="false" u="none" strike="noStrike" spc="300">
                <a:solidFill>
                  <a:srgbClr val="000000"/>
                </a:solidFill>
                <a:ea typeface="Gmarket Sans Medium"/>
              </a:rPr>
              <a:t>꺼져있어도</a:t>
            </a:r>
          </a:p>
          <a:p>
            <a:pPr algn="ctr" lvl="0">
              <a:lnSpc>
                <a:spcPct val="116199"/>
              </a:lnSpc>
            </a:pPr>
            <a:r>
              <a:rPr lang="en-US" sz="4100" b="false" i="false" u="none" strike="noStrike" spc="300">
                <a:solidFill>
                  <a:srgbClr val="000000"/>
                </a:solidFill>
                <a:latin typeface="Gmarket Sans Medium"/>
              </a:rPr>
              <a:t>master node 2,3 </a:t>
            </a:r>
            <a:r>
              <a:rPr lang="ko-KR" sz="4100" b="false" i="false" u="none" strike="noStrike" spc="300">
                <a:solidFill>
                  <a:srgbClr val="000000"/>
                </a:solidFill>
                <a:ea typeface="Gmarket Sans Medium"/>
              </a:rPr>
              <a:t>실행</a:t>
            </a:r>
            <a:r>
              <a:rPr lang="en-US" sz="4100" b="false" i="false" u="none" strike="noStrike" spc="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100" b="false" i="false" u="none" strike="noStrike" spc="300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33500" y="2400300"/>
            <a:ext cx="16446500" cy="5499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4400" y="3670300"/>
            <a:ext cx="171831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58200" y="5372100"/>
            <a:ext cx="1358900" cy="762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17018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9791700"/>
            <a:ext cx="176149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시스템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/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네트워크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아키텍처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3500" y="56642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65300" y="4762500"/>
            <a:ext cx="1714500" cy="1714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978400" y="3937000"/>
            <a:ext cx="3365500" cy="336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93900" y="3924300"/>
            <a:ext cx="3251200" cy="3251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55200" y="4419600"/>
            <a:ext cx="3340100" cy="2349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91800" y="4635500"/>
            <a:ext cx="1968500" cy="1968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543300" y="5372100"/>
            <a:ext cx="1358900" cy="762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487400" y="5372100"/>
            <a:ext cx="1358900" cy="762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257300" y="7264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USER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83200" y="7264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WEB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47300" y="7391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WAS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74900" y="7264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DB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44500" y="838200"/>
            <a:ext cx="482600" cy="46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700" y="5969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REPORTING ORDER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02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11400" y="3213100"/>
            <a:ext cx="4025900" cy="189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06600" y="2832100"/>
            <a:ext cx="990600" cy="990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968500" y="31115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38400" y="3987800"/>
            <a:ext cx="3733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Gmarket Sans Bold"/>
              </a:rPr>
              <a:t>팀원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Light"/>
              </a:rPr>
              <a:t>소개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73300" y="5207000"/>
            <a:ext cx="4076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참여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명단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,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역할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분담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소개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07300" y="3213100"/>
            <a:ext cx="4025900" cy="1892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02500" y="2844800"/>
            <a:ext cx="990600" cy="990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264400" y="31115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50200" y="4000500"/>
            <a:ext cx="34925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Light"/>
              </a:rPr>
              <a:t>소개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81900" y="5219700"/>
            <a:ext cx="4076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프로젝트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시나리오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및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개요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소개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54000" y="3213100"/>
            <a:ext cx="4025900" cy="1892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649200" y="2844800"/>
            <a:ext cx="990600" cy="990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611100" y="31115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31800" y="4000500"/>
            <a:ext cx="3657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구성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15900" y="5219700"/>
            <a:ext cx="4076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전체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/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핵심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아키텍처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소개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11400" y="6451600"/>
            <a:ext cx="4025900" cy="18923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3" id="33"/>
          <p:cNvSpPr txBox="true"/>
          <p:nvPr/>
        </p:nvSpPr>
        <p:spPr>
          <a:xfrm rot="0">
            <a:off x="6159500" y="1778000"/>
            <a:ext cx="6438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 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이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부분에는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해당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타이틀과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관련된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상세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내용을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간략하게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입력해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주세요</a:t>
            </a:r>
            <a:r>
              <a:rPr lang="en-US" sz="16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070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목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   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차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06600" y="6083300"/>
            <a:ext cx="990600" cy="9906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968500" y="63500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438400" y="7226300"/>
            <a:ext cx="3733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Bold"/>
              </a:rPr>
              <a:t>기술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스텍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86000" y="8458200"/>
            <a:ext cx="4076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프로젝트에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사용된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기술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소개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20000" y="6464300"/>
            <a:ext cx="4025900" cy="1892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15200" y="6096000"/>
            <a:ext cx="990600" cy="9906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7277100" y="63627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Bold"/>
              </a:rPr>
              <a:t>05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924800" y="7226300"/>
            <a:ext cx="3543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프로젝트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Bold"/>
              </a:rPr>
              <a:t>산출물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581900" y="8458200"/>
            <a:ext cx="4076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YAML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파일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, Dockerfile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등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54000" y="6464300"/>
            <a:ext cx="4025900" cy="18923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649200" y="6083300"/>
            <a:ext cx="990600" cy="990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1300" y="889000"/>
            <a:ext cx="355600" cy="355600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12611100" y="63627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Bold"/>
              </a:rPr>
              <a:t>06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144500" y="7226300"/>
            <a:ext cx="3657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Bold"/>
              </a:rPr>
              <a:t>느낀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Bold"/>
              </a:rPr>
              <a:t>점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928600" y="8458200"/>
            <a:ext cx="4076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팀원별</a:t>
            </a:r>
            <a:r>
              <a:rPr lang="en-US" sz="1800" b="false" i="false" u="none" strike="noStrike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777777">
                    <a:alpha val="70196"/>
                  </a:srgbClr>
                </a:solidFill>
                <a:ea typeface="Gmarket Sans Medium"/>
              </a:rPr>
              <a:t>느낀점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58200" y="5372100"/>
            <a:ext cx="1358900" cy="762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17018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9791700"/>
            <a:ext cx="176149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시스템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/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네트워크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아키텍처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3500" y="56642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65300" y="4762500"/>
            <a:ext cx="1714500" cy="1714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978400" y="3937000"/>
            <a:ext cx="3365500" cy="336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93900" y="3924300"/>
            <a:ext cx="3251200" cy="3251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55200" y="4419600"/>
            <a:ext cx="3340100" cy="2349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91800" y="4635500"/>
            <a:ext cx="1968500" cy="1968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543300" y="5372100"/>
            <a:ext cx="1358900" cy="762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487400" y="5372100"/>
            <a:ext cx="1358900" cy="762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57300" y="3632200"/>
            <a:ext cx="7886700" cy="4914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257300" y="7264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USER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83200" y="7264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WEB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47300" y="7391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WAS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074900" y="7264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DB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276600" y="3035300"/>
            <a:ext cx="29337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DMZ Zone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58200" y="5372100"/>
            <a:ext cx="1358900" cy="762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17018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9791700"/>
            <a:ext cx="176149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시스템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/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네트워크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아키텍처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3500" y="56642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65300" y="4762500"/>
            <a:ext cx="1714500" cy="1714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978400" y="3937000"/>
            <a:ext cx="3365500" cy="336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93900" y="3924300"/>
            <a:ext cx="3251200" cy="3251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55200" y="4419600"/>
            <a:ext cx="3340100" cy="2349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91800" y="4635500"/>
            <a:ext cx="1968500" cy="1968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543300" y="5372100"/>
            <a:ext cx="1358900" cy="762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487400" y="5372100"/>
            <a:ext cx="1358900" cy="762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57300" y="3632200"/>
            <a:ext cx="7886700" cy="4914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257300" y="7264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USER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83200" y="7264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WEB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47300" y="7391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WAS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074900" y="7264400"/>
            <a:ext cx="2755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DB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276600" y="3035300"/>
            <a:ext cx="29337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DMZ Zone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51800" y="3035300"/>
            <a:ext cx="29337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proxy pass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15300" y="3543300"/>
            <a:ext cx="8851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롤링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업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데이트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초기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버전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표시하기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위해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사용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565900" y="3632200"/>
            <a:ext cx="2082800" cy="381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74900"/>
            <a:ext cx="5270500" cy="749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22400" y="3314700"/>
            <a:ext cx="48514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15300" y="3543300"/>
            <a:ext cx="8851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롤링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업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데이트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초기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버전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표시하기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위해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사용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769100" y="3606800"/>
            <a:ext cx="2082800" cy="381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74900"/>
            <a:ext cx="5270500" cy="749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16000" y="3314700"/>
            <a:ext cx="57658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17600" y="3886200"/>
            <a:ext cx="20574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098800" y="4330700"/>
            <a:ext cx="5765800" cy="3810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743700" y="42672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pod 2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생성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   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WHY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15300" y="3543300"/>
            <a:ext cx="8851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롤링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업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데이트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초기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버전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표시하기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위해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사용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769100" y="3606800"/>
            <a:ext cx="2082800" cy="381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74900"/>
            <a:ext cx="5270500" cy="749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16000" y="3314700"/>
            <a:ext cx="57658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17600" y="3886200"/>
            <a:ext cx="20574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098800" y="4330700"/>
            <a:ext cx="5765800" cy="381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49400" y="5054600"/>
            <a:ext cx="3340100" cy="1143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724400" y="5461000"/>
            <a:ext cx="4127500" cy="381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5943600" y="53594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롤링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업데이트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49400" y="5969000"/>
            <a:ext cx="3289300" cy="2019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686300" y="6985000"/>
            <a:ext cx="4127500" cy="3810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6045200" y="6642100"/>
            <a:ext cx="88519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labels</a:t>
            </a:r>
          </a:p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app: web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43700" y="42672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pod 2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생성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   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WHY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?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15300" y="3543300"/>
            <a:ext cx="8851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롤링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업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데이트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초기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버전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표시하기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위해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사용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769100" y="3606800"/>
            <a:ext cx="2082800" cy="381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74900"/>
            <a:ext cx="5270500" cy="749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16000" y="3314700"/>
            <a:ext cx="57658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17600" y="3886200"/>
            <a:ext cx="20574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098800" y="4330700"/>
            <a:ext cx="5765800" cy="381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49400" y="5054600"/>
            <a:ext cx="3340100" cy="1143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724400" y="5461000"/>
            <a:ext cx="4127500" cy="381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5943600" y="53594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롤링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업데이트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49400" y="5969000"/>
            <a:ext cx="3289300" cy="2019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686300" y="6985000"/>
            <a:ext cx="4127500" cy="3810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6045200" y="6642100"/>
            <a:ext cx="88519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labels</a:t>
            </a:r>
          </a:p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app: web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689100" y="7759700"/>
            <a:ext cx="2171700" cy="1244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797300" y="8242300"/>
            <a:ext cx="5003800" cy="3810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6743700" y="42672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pod 2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생성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   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WHY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?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1" id="41"/>
          <p:cNvSpPr txBox="true"/>
          <p:nvPr/>
        </p:nvSpPr>
        <p:spPr>
          <a:xfrm rot="0">
            <a:off x="8966200" y="8547100"/>
            <a:ext cx="3784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type: was 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적용하여</a:t>
            </a: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 label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이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was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인</a:t>
            </a: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 node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에</a:t>
            </a: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자동</a:t>
            </a: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지정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75400" y="79756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nodeSelector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" y="2247900"/>
            <a:ext cx="5803900" cy="7759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47800" y="2159000"/>
            <a:ext cx="2781300" cy="1866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29100" y="2933700"/>
            <a:ext cx="4610100" cy="3810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6692900" y="2806700"/>
            <a:ext cx="88519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resources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할당</a:t>
            </a:r>
          </a:p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cpu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= memory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→ guaranteed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" y="2247900"/>
            <a:ext cx="5803900" cy="7759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47800" y="2159000"/>
            <a:ext cx="2781300" cy="1790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29100" y="2933700"/>
            <a:ext cx="4610100" cy="381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00200" y="3683000"/>
            <a:ext cx="4140200" cy="4673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638800" y="5969000"/>
            <a:ext cx="3238500" cy="381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988300" y="59563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livenessProbe / readinessProbe 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적용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92900" y="2806700"/>
            <a:ext cx="88519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resources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할당</a:t>
            </a:r>
          </a:p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cpu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= memory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→ guaranteed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" y="2247900"/>
            <a:ext cx="5803900" cy="7759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47800" y="2159000"/>
            <a:ext cx="2781300" cy="1790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29100" y="2933700"/>
            <a:ext cx="4610100" cy="381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00200" y="3683000"/>
            <a:ext cx="4140200" cy="4673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638800" y="5969000"/>
            <a:ext cx="3238500" cy="381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988300" y="59563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livenessProbe / readinessProbe 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적용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47800" y="8089900"/>
            <a:ext cx="5600700" cy="205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870700" y="9029700"/>
            <a:ext cx="3238500" cy="381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6985000" y="90170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볼륨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마운트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92900" y="2806700"/>
            <a:ext cx="88519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resources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할당</a:t>
            </a:r>
          </a:p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cpu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= memory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→ guaranteed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" y="2247900"/>
            <a:ext cx="5803900" cy="7759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47800" y="2159000"/>
            <a:ext cx="2781300" cy="1790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29100" y="2933700"/>
            <a:ext cx="4610100" cy="381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00200" y="3683000"/>
            <a:ext cx="4140200" cy="4673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638800" y="5969000"/>
            <a:ext cx="3238500" cy="381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988300" y="59563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livenessProbe / readinessProbe 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적용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47800" y="8089900"/>
            <a:ext cx="5600700" cy="205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934200" y="8750300"/>
            <a:ext cx="2260600" cy="381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9105900" y="87122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볼륨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마운트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: JSP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-&gt;  Dockerfile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경량화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92900" y="2806700"/>
            <a:ext cx="88519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resources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할당</a:t>
            </a:r>
          </a:p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cpu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= memory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→ guaranteed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0200" y="7124700"/>
            <a:ext cx="5181600" cy="2311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71700" y="6794500"/>
            <a:ext cx="4127500" cy="63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71700" y="6794500"/>
            <a:ext cx="4127500" cy="63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819400" y="7048500"/>
            <a:ext cx="2844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41500"/>
              </a:lnSpc>
            </a:pP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이승환</a:t>
            </a:r>
            <a:r>
              <a:rPr lang="en-US" sz="3200" b="false" i="false" u="none" strike="noStrike" spc="-100">
                <a:solidFill>
                  <a:srgbClr val="FFFFFF"/>
                </a:solidFill>
                <a:latin typeface="Gmarket Sans Medium"/>
              </a:rPr>
              <a:t>  |  </a:t>
            </a: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팀장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0400" y="7518400"/>
            <a:ext cx="34671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ArgoCD &amp; GitHub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>
                <a:solidFill>
                  <a:srgbClr val="777777"/>
                </a:solidFill>
                <a:latin typeface="Gmarket Sans Medium"/>
              </a:rPr>
              <a:t>keepalive </a:t>
            </a:r>
            <a:r>
              <a:rPr lang="ko-KR" sz="2600" b="false" i="false" u="none" strike="noStrike">
                <a:solidFill>
                  <a:srgbClr val="777777"/>
                </a:solidFill>
                <a:ea typeface="Gmarket Sans Medium"/>
              </a:rPr>
              <a:t>설계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3tier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연동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테스트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배포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테스트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5900" y="2057400"/>
            <a:ext cx="546100" cy="546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MEMBERS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84700" y="98171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03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543800" y="2540000"/>
            <a:ext cx="3898900" cy="3898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71700" y="2540000"/>
            <a:ext cx="3898900" cy="3898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15900" y="2540000"/>
            <a:ext cx="3898900" cy="38989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7" id="27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팀원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참여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명단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,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역할분담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소개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035800" y="7124700"/>
            <a:ext cx="5181600" cy="2311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07300" y="6794500"/>
            <a:ext cx="4127500" cy="6350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8166100" y="7048500"/>
            <a:ext cx="3238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41500"/>
              </a:lnSpc>
            </a:pP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유원종</a:t>
            </a:r>
            <a:r>
              <a:rPr lang="en-US" sz="3200" b="false" i="false" u="none" strike="noStrike" spc="-100">
                <a:solidFill>
                  <a:srgbClr val="FFFFFF"/>
                </a:solidFill>
                <a:latin typeface="Gmarket Sans Medium"/>
              </a:rPr>
              <a:t>  |  </a:t>
            </a: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기술이사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66000" y="7518400"/>
            <a:ext cx="49149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Tomcat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서버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설계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및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웹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개발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DB Dockerfile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설계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및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생성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Ingress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설계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프로젝트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기술보고서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작성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71400" y="7150100"/>
            <a:ext cx="5181600" cy="23114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30200" y="6819900"/>
            <a:ext cx="4127500" cy="6350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3677900" y="7073900"/>
            <a:ext cx="2844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41500"/>
              </a:lnSpc>
            </a:pP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이재혁</a:t>
            </a:r>
            <a:r>
              <a:rPr lang="en-US" sz="3200" b="false" i="false" u="none" strike="noStrike" spc="-100">
                <a:solidFill>
                  <a:srgbClr val="FFFFFF"/>
                </a:solidFill>
                <a:latin typeface="Gmarket Sans Medium"/>
              </a:rPr>
              <a:t>  |  </a:t>
            </a: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팀원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36500" y="7543800"/>
            <a:ext cx="50292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Nginx &amp; DB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서버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설계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및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웹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개발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Nginx, Tomcat Dockerfile </a:t>
            </a:r>
          </a:p>
          <a:p>
            <a:pPr algn="l" lvl="0">
              <a:lnSpc>
                <a:spcPct val="112050"/>
              </a:lnSpc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   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설계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및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생성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통합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테스트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was-hpa.yaml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55700" y="2730500"/>
            <a:ext cx="8686800" cy="5778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325100" y="4775200"/>
            <a:ext cx="77978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true" i="false" u="none" strike="noStrike" spc="-100">
                <a:solidFill>
                  <a:srgbClr val="FBFBFB"/>
                </a:solidFill>
                <a:latin typeface="Gmarket Sans Medium"/>
              </a:rPr>
              <a:t>Auto Scaling(HPA)</a:t>
            </a:r>
          </a:p>
          <a:p>
            <a:pPr algn="ctr" lvl="0">
              <a:lnSpc>
                <a:spcPct val="116199"/>
              </a:lnSpc>
            </a:pPr>
            <a:r>
              <a:rPr lang="en-US" sz="3100" b="false" i="false" u="none" strike="noStrike" spc="-100">
                <a:solidFill>
                  <a:srgbClr val="FBFBFB"/>
                </a:solidFill>
                <a:latin typeface="Gmarket Sans Medium"/>
              </a:rPr>
              <a:t>was-deploy </a:t>
            </a:r>
            <a:r>
              <a:rPr lang="ko-KR" sz="31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31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 spc="-100">
                <a:solidFill>
                  <a:srgbClr val="FBFBFB"/>
                </a:solidFill>
                <a:ea typeface="Gmarket Sans Medium"/>
              </a:rPr>
              <a:t>입력하여</a:t>
            </a:r>
            <a:r>
              <a:rPr lang="en-US" sz="31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 spc="-100">
                <a:solidFill>
                  <a:srgbClr val="FBFBFB"/>
                </a:solidFill>
                <a:ea typeface="Gmarket Sans Medium"/>
              </a:rPr>
              <a:t>해당</a:t>
            </a:r>
            <a:r>
              <a:rPr lang="en-US" sz="3100" b="false" i="false" u="none" strike="noStrike" spc="-100">
                <a:solidFill>
                  <a:srgbClr val="FBFBFB"/>
                </a:solidFill>
                <a:latin typeface="Gmarket Sans Medium"/>
              </a:rPr>
              <a:t> pod</a:t>
            </a:r>
            <a:r>
              <a:rPr lang="ko-KR" sz="3100" b="false" i="false" u="none" strike="noStrike" spc="-100">
                <a:solidFill>
                  <a:srgbClr val="FBFBFB"/>
                </a:solidFill>
                <a:ea typeface="Gmarket Sans Medium"/>
              </a:rPr>
              <a:t>에</a:t>
            </a:r>
            <a:r>
              <a:rPr lang="en-US" sz="31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 spc="-100">
                <a:solidFill>
                  <a:srgbClr val="FBFBFB"/>
                </a:solidFill>
                <a:ea typeface="Gmarket Sans Medium"/>
              </a:rPr>
              <a:t>적용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was-pv.yaml / was-pvc.yaml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08100" y="2362200"/>
            <a:ext cx="8178800" cy="5575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91800" y="2374900"/>
            <a:ext cx="7162800" cy="5524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476500" y="82550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800" b="false" i="false" u="none" strike="noStrike" spc="-200">
                <a:solidFill>
                  <a:srgbClr val="FBFBFB"/>
                </a:solidFill>
                <a:latin typeface="Gmarket Sans Medium"/>
              </a:rPr>
              <a:t>was-pv.yaml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33200" y="82423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800" b="false" i="false" u="none" strike="noStrike" spc="-200">
                <a:solidFill>
                  <a:srgbClr val="FBFBFB"/>
                </a:solidFill>
                <a:latin typeface="Gmarket Sans Medium"/>
              </a:rPr>
              <a:t>was-pv.yaml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service.yaml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692400" y="2336800"/>
            <a:ext cx="5118100" cy="5410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049000" y="2374900"/>
            <a:ext cx="5778500" cy="53086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746500" y="7975600"/>
            <a:ext cx="3187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NodePort: 30100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46300" y="8623300"/>
            <a:ext cx="63881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app: web label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을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가진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deployment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에게</a:t>
            </a:r>
          </a:p>
          <a:p>
            <a:pPr algn="ctr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단일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진입점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제공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12600" y="7962900"/>
            <a:ext cx="45720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ClusterIP: 10.100.120.4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91800" y="8623300"/>
            <a:ext cx="7200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app: was label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을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가진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deployment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에게</a:t>
            </a:r>
          </a:p>
          <a:p>
            <a:pPr algn="ctr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단일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진입점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제공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Ingress.yaml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58900" y="2540000"/>
            <a:ext cx="8229600" cy="6477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41500" y="5626100"/>
            <a:ext cx="2565400" cy="508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438400" y="6934200"/>
            <a:ext cx="1384300" cy="508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048000" y="7912100"/>
            <a:ext cx="22098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MetalLB-config.yaml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613400" y="5143500"/>
            <a:ext cx="5105400" cy="381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74800" y="2260600"/>
            <a:ext cx="15824200" cy="71374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956300" y="5130800"/>
            <a:ext cx="57404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400" b="false" i="false" u="none" strike="noStrike" spc="-100">
                <a:solidFill>
                  <a:srgbClr val="FBFBFB"/>
                </a:solidFill>
                <a:latin typeface="Gmarket Sans Medium"/>
              </a:rPr>
              <a:t>External IP </a:t>
            </a:r>
            <a:r>
              <a:rPr lang="ko-KR" sz="3400" b="false" i="false" u="none" strike="noStrike" spc="-100">
                <a:solidFill>
                  <a:srgbClr val="FBFBFB"/>
                </a:solidFill>
                <a:ea typeface="Gmarket Sans Medium"/>
              </a:rPr>
              <a:t>대역</a:t>
            </a:r>
            <a:r>
              <a:rPr lang="en-US" sz="3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400" b="false" i="false" u="none" strike="noStrike" spc="-100">
                <a:solidFill>
                  <a:srgbClr val="FBFBFB"/>
                </a:solidFill>
                <a:ea typeface="Gmarket Sans Medium"/>
              </a:rPr>
              <a:t>설정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01800" y="5080000"/>
            <a:ext cx="4622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Nginx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51000" y="2819400"/>
            <a:ext cx="9740900" cy="4546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09700" y="2628900"/>
            <a:ext cx="4686300" cy="825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09700" y="3924300"/>
            <a:ext cx="9461500" cy="2349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429000" y="7962900"/>
            <a:ext cx="61722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Dockerfile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경량화</a:t>
            </a: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61700" y="4851400"/>
            <a:ext cx="67437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톰켓이랑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연동하기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위한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nginx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설정파일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및</a:t>
            </a:r>
          </a:p>
          <a:p>
            <a:pPr algn="ctr" lvl="0">
              <a:lnSpc>
                <a:spcPct val="135289"/>
              </a:lnSpc>
            </a:pP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index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페이지에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필요한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복사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70600" y="2882900"/>
            <a:ext cx="669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FBFBFB"/>
                </a:solidFill>
                <a:ea typeface="Gmarket Sans Medium"/>
              </a:rPr>
              <a:t>베이스</a:t>
            </a: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FBFBFB"/>
                </a:solidFill>
                <a:ea typeface="Gmarket Sans Medium"/>
              </a:rPr>
              <a:t>이미지</a:t>
            </a: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: </a:t>
            </a:r>
            <a:r>
              <a:rPr lang="ko-KR" sz="2300" b="false" i="false" u="none" strike="noStrike">
                <a:solidFill>
                  <a:srgbClr val="FBFBFB"/>
                </a:solidFill>
                <a:ea typeface="Gmarket Sans Medium"/>
              </a:rPr>
              <a:t>경량화를</a:t>
            </a: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FBFBFB"/>
                </a:solidFill>
                <a:ea typeface="Gmarket Sans Medium"/>
              </a:rPr>
              <a:t>위해</a:t>
            </a: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 nginx:1.14-alpine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Nginx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51000" y="2819400"/>
            <a:ext cx="9740900" cy="4546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095500" y="77216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Dockerfile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경량화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전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844800" y="6604000"/>
            <a:ext cx="14211300" cy="2692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336800" y="7429500"/>
            <a:ext cx="15430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Nginx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959600" y="2654300"/>
            <a:ext cx="9105900" cy="5257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2500" y="3949700"/>
            <a:ext cx="4940300" cy="3429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420100" y="8331200"/>
            <a:ext cx="61722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Dockerfile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경량화</a:t>
            </a: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후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Nginx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2500" y="3949700"/>
            <a:ext cx="4940300" cy="342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38300" y="2654300"/>
            <a:ext cx="9105900" cy="5257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036300" y="4889500"/>
            <a:ext cx="62484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 spc="-200">
                <a:solidFill>
                  <a:srgbClr val="FBFBFB"/>
                </a:solidFill>
                <a:latin typeface="Gmarket Sans Medium"/>
              </a:rPr>
              <a:t>copy </a:t>
            </a:r>
            <a:r>
              <a:rPr lang="ko-KR" sz="4000" b="false" i="false" u="none" strike="noStrike" spc="-200">
                <a:solidFill>
                  <a:srgbClr val="FBFBFB"/>
                </a:solidFill>
                <a:ea typeface="Gmarket Sans Medium"/>
              </a:rPr>
              <a:t>내용</a:t>
            </a:r>
          </a:p>
          <a:p>
            <a:pPr algn="ctr" lvl="0">
              <a:lnSpc>
                <a:spcPct val="116199"/>
              </a:lnSpc>
            </a:pPr>
            <a:r>
              <a:rPr lang="ko-KR" sz="4000" b="false" i="false" u="none" strike="noStrike" spc="-200">
                <a:solidFill>
                  <a:srgbClr val="FBFBFB"/>
                </a:solidFill>
                <a:ea typeface="Gmarket Sans Medium"/>
              </a:rPr>
              <a:t>생성되는</a:t>
            </a:r>
            <a:r>
              <a:rPr lang="en-US" sz="4000" b="false" i="false" u="none" strike="noStrike" spc="-200">
                <a:solidFill>
                  <a:srgbClr val="FBFBFB"/>
                </a:solidFill>
                <a:latin typeface="Gmarket Sans Medium"/>
              </a:rPr>
              <a:t> pod</a:t>
            </a:r>
            <a:r>
              <a:rPr lang="ko-KR" sz="4000" b="false" i="false" u="none" strike="noStrike" spc="-200">
                <a:solidFill>
                  <a:srgbClr val="FBFBFB"/>
                </a:solidFill>
                <a:ea typeface="Gmarket Sans Medium"/>
              </a:rPr>
              <a:t>로</a:t>
            </a:r>
            <a:r>
              <a:rPr lang="en-US" sz="4000" b="false" i="false" u="none" strike="noStrike" spc="-200">
                <a:solidFill>
                  <a:srgbClr val="FBFBFB"/>
                </a:solidFill>
                <a:latin typeface="Gmarket Sans Medium"/>
              </a:rPr>
              <a:t> copy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78200" y="8255000"/>
            <a:ext cx="61722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Dockerfile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경량화</a:t>
            </a: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후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Nginx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38300" y="2997200"/>
            <a:ext cx="9105900" cy="5257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73300" y="6337300"/>
            <a:ext cx="15748000" cy="2692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57400" y="8204200"/>
            <a:ext cx="16230600" cy="990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201400" y="2324100"/>
            <a:ext cx="6794500" cy="3238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103100" y="2667000"/>
            <a:ext cx="500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true" i="false" u="none" strike="noStrike" spc="-100">
                <a:solidFill>
                  <a:srgbClr val="000000"/>
                </a:solidFill>
                <a:latin typeface="Gmarket Sans Medium"/>
              </a:rPr>
              <a:t>Nginx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Gmarket Sans Medium"/>
              </a:rPr>
              <a:t>경량화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Gmarket Sans Medium"/>
              </a:rPr>
              <a:t>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Gmarket Sans Medium"/>
              </a:rPr>
              <a:t> /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Gmarket Sans Medium"/>
              </a:rPr>
              <a:t>비교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98300" y="3302000"/>
            <a:ext cx="5118100" cy="19939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7081500" y="2667000"/>
            <a:ext cx="711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(MB)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900000">
            <a:off x="16408400" y="3022600"/>
            <a:ext cx="1308100" cy="14732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6268700" y="3429000"/>
            <a:ext cx="16129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3200" b="false" i="false" u="none" strike="noStrike">
                <a:solidFill>
                  <a:srgbClr val="C6DEFF"/>
                </a:solidFill>
                <a:latin typeface="LINE Seed Sans TH Bold"/>
              </a:rPr>
              <a:t>42.24</a:t>
            </a:r>
            <a:r>
              <a:rPr lang="en-US" sz="1700" b="false" i="false" u="none" strike="noStrike">
                <a:solidFill>
                  <a:srgbClr val="C6DEFF"/>
                </a:solidFill>
                <a:latin typeface="LINE Seed Sans TH Regular"/>
              </a:rPr>
              <a:t>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5900" y="2057400"/>
            <a:ext cx="546100" cy="546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272000" y="9791700"/>
            <a:ext cx="495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89300" y="2540000"/>
            <a:ext cx="3898900" cy="3898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17800" y="7124700"/>
            <a:ext cx="5181600" cy="2311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289300" y="6794500"/>
            <a:ext cx="4127500" cy="635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924300" y="7048500"/>
            <a:ext cx="2844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41500"/>
              </a:lnSpc>
            </a:pP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김민지</a:t>
            </a:r>
            <a:r>
              <a:rPr lang="en-US" sz="3200" b="false" i="false" u="none" strike="noStrike" spc="-100">
                <a:solidFill>
                  <a:srgbClr val="FFFFFF"/>
                </a:solidFill>
                <a:latin typeface="Gmarket Sans Medium"/>
              </a:rPr>
              <a:t>  |  </a:t>
            </a: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팀원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57500" y="7556500"/>
            <a:ext cx="51689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>
                <a:solidFill>
                  <a:srgbClr val="777777"/>
                </a:solidFill>
                <a:latin typeface="Gmarket Sans Medium"/>
              </a:rPr>
              <a:t>Dockerfile </a:t>
            </a:r>
            <a:r>
              <a:rPr lang="ko-KR" sz="2600" b="false" i="false" u="none" strike="noStrike">
                <a:solidFill>
                  <a:srgbClr val="777777"/>
                </a:solidFill>
                <a:ea typeface="Gmarket Sans Medium"/>
              </a:rPr>
              <a:t>이미지</a:t>
            </a:r>
            <a:r>
              <a:rPr lang="en-US" sz="2600" b="false" i="false" u="none" strike="noStrike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777777"/>
                </a:solidFill>
                <a:ea typeface="Gmarket Sans Medium"/>
              </a:rPr>
              <a:t>경량화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>
                <a:solidFill>
                  <a:srgbClr val="777777"/>
                </a:solidFill>
                <a:latin typeface="Gmarket Sans Medium"/>
              </a:rPr>
              <a:t>WhaTap </a:t>
            </a:r>
            <a:r>
              <a:rPr lang="ko-KR" sz="2600" b="false" i="false" u="none" strike="noStrike">
                <a:solidFill>
                  <a:srgbClr val="777777"/>
                </a:solidFill>
                <a:ea typeface="Gmarket Sans Medium"/>
              </a:rPr>
              <a:t>모니터링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>
                <a:solidFill>
                  <a:srgbClr val="777777"/>
                </a:solidFill>
                <a:latin typeface="Gmarket Sans Medium"/>
              </a:rPr>
              <a:t>yaml </a:t>
            </a:r>
            <a:r>
              <a:rPr lang="ko-KR" sz="2600" b="false" i="false" u="none" strike="noStrike">
                <a:solidFill>
                  <a:srgbClr val="777777"/>
                </a:solidFill>
                <a:ea typeface="Gmarket Sans Medium"/>
              </a:rPr>
              <a:t>파일</a:t>
            </a:r>
            <a:r>
              <a:rPr lang="en-US" sz="2600" b="false" i="false" u="none" strike="noStrike">
                <a:solidFill>
                  <a:srgbClr val="777777"/>
                </a:solidFill>
                <a:latin typeface="Gmarket Sans Medium"/>
              </a:rPr>
              <a:t> Troubleshooting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777777"/>
                </a:solidFill>
                <a:ea typeface="Gmarket Sans Medium"/>
              </a:rPr>
              <a:t>프로젝트</a:t>
            </a:r>
            <a:r>
              <a:rPr lang="en-US" sz="2600" b="false" i="false" u="none" strike="noStrike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777777"/>
                </a:solidFill>
                <a:ea typeface="Gmarket Sans Medium"/>
              </a:rPr>
              <a:t>기술</a:t>
            </a:r>
            <a:r>
              <a:rPr lang="en-US" sz="2600" b="false" i="false" u="none" strike="noStrike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777777"/>
                </a:solidFill>
                <a:ea typeface="Gmarket Sans Medium"/>
              </a:rPr>
              <a:t>보고서</a:t>
            </a:r>
            <a:r>
              <a:rPr lang="en-US" sz="2600" b="false" i="false" u="none" strike="noStrike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777777"/>
                </a:solidFill>
                <a:ea typeface="Gmarket Sans Medium"/>
              </a:rPr>
              <a:t>작성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391900" y="2540000"/>
            <a:ext cx="3898900" cy="3898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47400" y="7150100"/>
            <a:ext cx="5181600" cy="23114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518900" y="6819900"/>
            <a:ext cx="4127500" cy="635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166600" y="7073900"/>
            <a:ext cx="2844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41500"/>
              </a:lnSpc>
            </a:pP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김홍섭</a:t>
            </a:r>
            <a:r>
              <a:rPr lang="en-US" sz="3200" b="false" i="false" u="none" strike="noStrike" spc="-100">
                <a:solidFill>
                  <a:srgbClr val="FFFFFF"/>
                </a:solidFill>
                <a:latin typeface="Gmarket Sans Medium"/>
              </a:rPr>
              <a:t>  |  </a:t>
            </a:r>
            <a:r>
              <a:rPr lang="ko-KR" sz="3200" b="false" i="false" u="none" strike="noStrike" spc="-100">
                <a:solidFill>
                  <a:srgbClr val="FFFFFF"/>
                </a:solidFill>
                <a:ea typeface="Gmarket Sans Medium"/>
              </a:rPr>
              <a:t>팀원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12500" y="7543800"/>
            <a:ext cx="50292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WEB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서버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개발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및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구축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node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설계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부하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및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통합</a:t>
            </a: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테스트</a:t>
            </a:r>
          </a:p>
          <a:p>
            <a:pPr algn="l" lvl="0" indent="-342900" marL="342900">
              <a:lnSpc>
                <a:spcPct val="112050"/>
              </a:lnSpc>
              <a:buClr>
                <a:srgbClr val="777777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777777"/>
                </a:solidFill>
                <a:latin typeface="Gmarket Sans Medium"/>
              </a:rPr>
              <a:t>ppt </a:t>
            </a:r>
            <a:r>
              <a:rPr lang="ko-KR" sz="2600" b="false" i="false" u="none" strike="noStrike" spc="-100">
                <a:solidFill>
                  <a:srgbClr val="777777"/>
                </a:solidFill>
                <a:ea typeface="Gmarket Sans Medium"/>
              </a:rPr>
              <a:t>제작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2" id="32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팀원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참여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명단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,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역할분담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소개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MEMBERS 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28800" y="2374900"/>
            <a:ext cx="14617700" cy="7302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988800" y="3289300"/>
            <a:ext cx="61722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Dockerfile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경량화</a:t>
            </a: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전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28800" y="2374900"/>
            <a:ext cx="14617700" cy="730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11400"/>
            <a:ext cx="11112500" cy="70612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988800" y="3289300"/>
            <a:ext cx="61722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Dockerfile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경량화</a:t>
            </a: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47400" y="4279900"/>
            <a:ext cx="7378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web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사이트에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필요한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jsp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copy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28800" y="2374900"/>
            <a:ext cx="14617700" cy="730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11400"/>
            <a:ext cx="11112500" cy="7061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844800" y="6604000"/>
            <a:ext cx="14211300" cy="2692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336800" y="7988300"/>
            <a:ext cx="15430500" cy="9906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1988800" y="3289300"/>
            <a:ext cx="61722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Dockerfile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경량화</a:t>
            </a: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전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2500" y="3949700"/>
            <a:ext cx="4940300" cy="342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184900" y="2374900"/>
            <a:ext cx="11582400" cy="6718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099800" y="8724900"/>
            <a:ext cx="61722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Dockerfile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경량화</a:t>
            </a:r>
            <a:r>
              <a:rPr lang="en-US" sz="4600" b="tru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600" b="true" i="false" u="none" strike="noStrike" spc="-200">
                <a:solidFill>
                  <a:srgbClr val="FBFBFB"/>
                </a:solidFill>
                <a:ea typeface="Gmarket Sans Medium"/>
              </a:rPr>
              <a:t>후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16000" y="4343400"/>
            <a:ext cx="4940300" cy="342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84300" y="3365500"/>
            <a:ext cx="16294100" cy="4584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55700" y="3619500"/>
            <a:ext cx="3797300" cy="990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55700" y="5448300"/>
            <a:ext cx="16802100" cy="2501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5130800" y="3937000"/>
            <a:ext cx="5562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베이스</a:t>
            </a: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이미지</a:t>
            </a: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: 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용량이</a:t>
            </a: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작은</a:t>
            </a: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 alpine</a:t>
            </a:r>
            <a:r>
              <a:rPr lang="ko-KR" sz="2200" b="false" i="false" u="none" strike="noStrike" spc="-100">
                <a:solidFill>
                  <a:srgbClr val="FBFBFB"/>
                </a:solidFill>
                <a:ea typeface="Gmarket Sans Medium"/>
              </a:rPr>
              <a:t>으로</a:t>
            </a:r>
            <a:r>
              <a:rPr lang="en-US" sz="2200" b="false" i="false" u="none" strike="noStrike" spc="-100">
                <a:solidFill>
                  <a:srgbClr val="FBFBFB"/>
                </a:solidFill>
                <a:latin typeface="Gmarket Sans Medium"/>
              </a:rPr>
              <a:t> build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53300" y="2362200"/>
            <a:ext cx="5410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400" b="true" i="false" u="none" strike="noStrike" spc="-200">
                <a:solidFill>
                  <a:srgbClr val="FBFBFB"/>
                </a:solidFill>
                <a:ea typeface="Gmarket Sans Medium"/>
              </a:rPr>
              <a:t>멀티스테이지</a:t>
            </a:r>
            <a:r>
              <a:rPr lang="en-US" sz="4400" b="tru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true" i="false" u="none" strike="noStrike" spc="-200">
                <a:solidFill>
                  <a:srgbClr val="FBFBFB"/>
                </a:solidFill>
                <a:ea typeface="Gmarket Sans Medium"/>
              </a:rPr>
              <a:t>빌드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765800" y="8178800"/>
            <a:ext cx="75946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400" b="false" i="false" u="none" strike="noStrike" spc="-100">
                <a:solidFill>
                  <a:srgbClr val="FBFBFB"/>
                </a:solidFill>
                <a:ea typeface="Gmarket Sans Medium"/>
              </a:rPr>
              <a:t>필요한</a:t>
            </a:r>
            <a:r>
              <a:rPr lang="en-US" sz="3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400" b="false" i="false" u="none" strike="noStrike" spc="-100">
                <a:solidFill>
                  <a:srgbClr val="FBFBFB"/>
                </a:solidFill>
                <a:ea typeface="Gmarket Sans Medium"/>
              </a:rPr>
              <a:t>패키지</a:t>
            </a:r>
            <a:r>
              <a:rPr lang="en-US" sz="3400" b="false" i="false" u="none" strike="noStrike" spc="-100">
                <a:solidFill>
                  <a:srgbClr val="FBFBFB"/>
                </a:solidFill>
                <a:latin typeface="Gmarket Sans Medium"/>
              </a:rPr>
              <a:t>(tar, java) </a:t>
            </a:r>
            <a:r>
              <a:rPr lang="ko-KR" sz="3400" b="false" i="false" u="none" strike="noStrike" spc="-100">
                <a:solidFill>
                  <a:srgbClr val="FBFBFB"/>
                </a:solidFill>
                <a:ea typeface="Gmarket Sans Medium"/>
              </a:rPr>
              <a:t>설치</a:t>
            </a:r>
            <a:r>
              <a:rPr lang="en-US" sz="3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400" b="false" i="false" u="none" strike="noStrike" spc="-100">
                <a:solidFill>
                  <a:srgbClr val="FBFBFB"/>
                </a:solidFill>
                <a:ea typeface="Gmarket Sans Medium"/>
              </a:rPr>
              <a:t>및</a:t>
            </a:r>
            <a:r>
              <a:rPr lang="en-US" sz="3400" b="false" i="false" u="none" strike="noStrike" spc="-100">
                <a:solidFill>
                  <a:srgbClr val="FBFBFB"/>
                </a:solidFill>
                <a:latin typeface="Gmarket Sans Medium"/>
              </a:rPr>
              <a:t> tomcat </a:t>
            </a:r>
            <a:r>
              <a:rPr lang="ko-KR" sz="3400" b="false" i="false" u="none" strike="noStrike" spc="-100">
                <a:solidFill>
                  <a:srgbClr val="FBFBFB"/>
                </a:solidFill>
                <a:ea typeface="Gmarket Sans Medium"/>
              </a:rPr>
              <a:t>다운로드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2500" y="3949700"/>
            <a:ext cx="4940300" cy="342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943100" y="2209800"/>
            <a:ext cx="9080500" cy="763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38300" y="3733800"/>
            <a:ext cx="9639300" cy="2336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654300" y="6223000"/>
            <a:ext cx="2070100" cy="990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673600" y="6248400"/>
            <a:ext cx="8115300" cy="381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480300" y="3302000"/>
            <a:ext cx="5118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필요한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패키지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(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java, timezone)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설치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74600" y="6261100"/>
            <a:ext cx="5118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앞에서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build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할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때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생성된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복사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27100" y="6769100"/>
            <a:ext cx="3022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FBFBFB"/>
                </a:solidFill>
                <a:latin typeface="Gmarket Sans Medium"/>
              </a:rPr>
              <a:t>→ </a:t>
            </a:r>
            <a:r>
              <a:rPr lang="ko-KR" sz="1900" b="false" i="false" u="none" strike="noStrike" spc="-100">
                <a:solidFill>
                  <a:srgbClr val="FBFBFB"/>
                </a:solidFill>
                <a:ea typeface="Gmarket Sans Medium"/>
              </a:rPr>
              <a:t>컨테이너</a:t>
            </a:r>
            <a:r>
              <a:rPr lang="en-US" sz="1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1900" b="false" i="false" u="none" strike="noStrike" spc="-100">
                <a:solidFill>
                  <a:srgbClr val="FBFBFB"/>
                </a:solidFill>
                <a:ea typeface="Gmarket Sans Medium"/>
              </a:rPr>
              <a:t>레이어수를</a:t>
            </a:r>
            <a:r>
              <a:rPr lang="en-US" sz="1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1900" b="false" i="false" u="none" strike="noStrike" spc="-100">
                <a:solidFill>
                  <a:srgbClr val="FBFBFB"/>
                </a:solidFill>
                <a:ea typeface="Gmarket Sans Medium"/>
              </a:rPr>
              <a:t>줄여</a:t>
            </a:r>
          </a:p>
          <a:p>
            <a:pPr algn="ctr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FBFBFB"/>
                </a:solidFill>
                <a:ea typeface="Gmarket Sans Medium"/>
              </a:rPr>
              <a:t>이미지</a:t>
            </a:r>
            <a:r>
              <a:rPr lang="en-US" sz="1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1900" b="false" i="false" u="none" strike="noStrike" spc="-100">
                <a:solidFill>
                  <a:srgbClr val="FBFBFB"/>
                </a:solidFill>
                <a:ea typeface="Gmarket Sans Medium"/>
              </a:rPr>
              <a:t>사이즈</a:t>
            </a:r>
            <a:r>
              <a:rPr lang="en-US" sz="1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1900" b="false" i="false" u="none" strike="noStrike" spc="-100">
                <a:solidFill>
                  <a:srgbClr val="FBFBFB"/>
                </a:solidFill>
                <a:ea typeface="Gmarket Sans Medium"/>
              </a:rPr>
              <a:t>감소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26800" y="7975600"/>
            <a:ext cx="69088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경량화</a:t>
            </a: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전</a:t>
            </a: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많은</a:t>
            </a: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 jsp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파일</a:t>
            </a:r>
          </a:p>
          <a:p>
            <a:pPr algn="ctr" lvl="0">
              <a:lnSpc>
                <a:spcPct val="116199"/>
              </a:lnSpc>
            </a:pP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tomcat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기본페이지</a:t>
            </a: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경로에</a:t>
            </a: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마운트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900" b="false" i="false" u="none" strike="noStrike" spc="-100">
                <a:solidFill>
                  <a:srgbClr val="314692"/>
                </a:solidFill>
                <a:latin typeface="Gmarket Sans Bold"/>
              </a:rPr>
              <a:t>Docker Frile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2500" y="3949700"/>
            <a:ext cx="4940300" cy="342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943100" y="2209800"/>
            <a:ext cx="9080500" cy="763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273300" y="6337300"/>
            <a:ext cx="15748000" cy="2692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57400" y="7683500"/>
            <a:ext cx="16230600" cy="990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201400" y="2324100"/>
            <a:ext cx="6794500" cy="3238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103100" y="2667000"/>
            <a:ext cx="500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true" i="false" u="none" strike="noStrike" spc="-100">
                <a:solidFill>
                  <a:srgbClr val="000000"/>
                </a:solidFill>
                <a:latin typeface="Gmarket Sans Medium"/>
              </a:rPr>
              <a:t>Tomcat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Gmarket Sans Medium"/>
              </a:rPr>
              <a:t>경량화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Gmarket Sans Medium"/>
              </a:rPr>
              <a:t>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Gmarket Sans Medium"/>
              </a:rPr>
              <a:t> /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Gmarket Sans Medium"/>
              </a:rPr>
              <a:t>비교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798300" y="3302000"/>
            <a:ext cx="5118100" cy="19939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7081500" y="2667000"/>
            <a:ext cx="711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777777">
                    <a:alpha val="70196"/>
                  </a:srgbClr>
                </a:solidFill>
                <a:latin typeface="Gmarket Sans Medium"/>
              </a:rPr>
              <a:t>(MB)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900000">
            <a:off x="16408400" y="3022600"/>
            <a:ext cx="1308100" cy="14732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6446500" y="3429000"/>
            <a:ext cx="13716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3300" b="false" i="false" u="none" strike="noStrike">
                <a:solidFill>
                  <a:srgbClr val="C6DEFF"/>
                </a:solidFill>
                <a:latin typeface="LINE Seed Sans TH Bold"/>
              </a:rPr>
              <a:t>90.31</a:t>
            </a:r>
            <a:r>
              <a:rPr lang="en-US" sz="1800" b="false" i="false" u="none" strike="noStrike">
                <a:solidFill>
                  <a:srgbClr val="C6DEFF"/>
                </a:solidFill>
                <a:latin typeface="LINE Seed Sans TH Regular"/>
              </a:rPr>
              <a:t>%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nginx - tomcat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7300" y="2882900"/>
            <a:ext cx="16497300" cy="5473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124200" y="5257800"/>
            <a:ext cx="3035300" cy="9906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960100" y="2641600"/>
            <a:ext cx="65659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proxy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는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nginx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내에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존재하는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가상의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서버</a:t>
            </a:r>
          </a:p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client → web →  (proxy server) →  was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로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진입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226300" y="1968500"/>
            <a:ext cx="825500" cy="825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8077200" y="2273300"/>
            <a:ext cx="458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Nginx .conf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수정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03900" y="4927600"/>
            <a:ext cx="190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= nginx 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기능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nginx - tomcat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38300" y="2946400"/>
            <a:ext cx="103251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nginx - tomcat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38300" y="2946400"/>
            <a:ext cx="10325100" cy="4394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530600" y="7962900"/>
            <a:ext cx="13449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tomcat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의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메인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페이지가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있는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루트에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jsp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마운트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5900" y="2057400"/>
            <a:ext cx="546100" cy="546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KEY 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84700" y="98171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03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28800" y="2946400"/>
            <a:ext cx="15151100" cy="6350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695700" y="3606800"/>
            <a:ext cx="11582400" cy="481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0310"/>
              </a:lnSpc>
            </a:pP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온라인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신발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쇼핑몰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신규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오픈으로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인한</a:t>
            </a:r>
          </a:p>
          <a:p>
            <a:pPr algn="ctr" lvl="0">
              <a:lnSpc>
                <a:spcPct val="130310"/>
              </a:lnSpc>
            </a:pP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할인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행사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진행하려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한다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.</a:t>
            </a:r>
          </a:p>
          <a:p>
            <a:pPr algn="ctr" lvl="0">
              <a:lnSpc>
                <a:spcPct val="130310"/>
              </a:lnSpc>
            </a:pP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현재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신규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오픈까지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3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일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정도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남기고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있으며</a:t>
            </a:r>
          </a:p>
          <a:p>
            <a:pPr algn="ctr" lvl="0">
              <a:lnSpc>
                <a:spcPct val="130310"/>
              </a:lnSpc>
            </a:pP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많은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고객들이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몰릴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것으로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예상하여</a:t>
            </a:r>
          </a:p>
          <a:p>
            <a:pPr algn="ctr" lvl="0">
              <a:lnSpc>
                <a:spcPct val="130310"/>
              </a:lnSpc>
            </a:pP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마지막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쇼핑몰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점검을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하려고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4900" b="false" i="false" u="none" strike="noStrike" spc="-200">
                <a:solidFill>
                  <a:srgbClr val="777777"/>
                </a:solidFill>
                <a:ea typeface="Gmarket Sans Medium"/>
              </a:rPr>
              <a:t>한다</a:t>
            </a:r>
            <a:r>
              <a:rPr lang="en-US" sz="4900" b="false" i="false" u="none" strike="noStrike" spc="-200">
                <a:solidFill>
                  <a:srgbClr val="777777"/>
                </a:solidFill>
                <a:latin typeface="Gmarket Sans Medium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프로젝트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시나리오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및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개요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nginx - tomcat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38300" y="2946400"/>
            <a:ext cx="10325100" cy="4394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057900" y="4254500"/>
            <a:ext cx="3429000" cy="3429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530600" y="7962900"/>
            <a:ext cx="13449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tomcat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의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메인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페이지가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있는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루트에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jsp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마운트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147300" y="1955800"/>
            <a:ext cx="7340600" cy="7340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857500" y="4127500"/>
            <a:ext cx="13360400" cy="2032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78700" y="2336800"/>
            <a:ext cx="825500" cy="825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51800" y="2641600"/>
            <a:ext cx="2895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외부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접속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허용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90700" y="6692900"/>
            <a:ext cx="153924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/etc/mysql/mariadb.conf.d/50-server.cnf</a:t>
            </a:r>
          </a:p>
          <a:p>
            <a:pPr algn="ctr" lvl="0">
              <a:lnSpc>
                <a:spcPct val="116199"/>
              </a:lnSpc>
            </a:pP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수정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933700" y="3314700"/>
            <a:ext cx="13055600" cy="53721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78700" y="2336800"/>
            <a:ext cx="825500" cy="825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51800" y="2641600"/>
            <a:ext cx="2895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jsp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파일생성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90700" y="8788400"/>
            <a:ext cx="153924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tomcat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설치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경로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/webapps/ROOT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경로에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jsp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생성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429500" y="2374900"/>
            <a:ext cx="7874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78700" y="2336800"/>
            <a:ext cx="825500" cy="825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714500" y="8610600"/>
            <a:ext cx="153924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tomcat IP:8080/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해당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jsp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4400" b="false" i="false" u="none" strike="noStrike" spc="-2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4400" b="false" i="false" u="none" strike="noStrike" spc="-200">
                <a:solidFill>
                  <a:srgbClr val="FBFBFB"/>
                </a:solidFill>
                <a:ea typeface="Gmarket Sans Medium"/>
              </a:rPr>
              <a:t>이름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429500" y="2374900"/>
            <a:ext cx="787400" cy="787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311400" y="3568700"/>
            <a:ext cx="14414500" cy="45212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0" id="30"/>
          <p:cNvSpPr txBox="true"/>
          <p:nvPr/>
        </p:nvSpPr>
        <p:spPr>
          <a:xfrm rot="0">
            <a:off x="7886700" y="2730500"/>
            <a:ext cx="2895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연동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확인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378700" y="2413000"/>
            <a:ext cx="8382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517900" y="3365500"/>
            <a:ext cx="12890500" cy="60579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7" id="27"/>
          <p:cNvSpPr txBox="true"/>
          <p:nvPr/>
        </p:nvSpPr>
        <p:spPr>
          <a:xfrm rot="0">
            <a:off x="6223000" y="2425700"/>
            <a:ext cx="80264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회원가입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시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DB server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에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715000" y="2057400"/>
            <a:ext cx="939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09800" y="2374900"/>
            <a:ext cx="14224000" cy="7391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8547100" y="1803400"/>
            <a:ext cx="37338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4400" b="false" i="false" u="none" strike="noStrike" spc="-100">
                <a:solidFill>
                  <a:srgbClr val="FBFBFB"/>
                </a:solidFill>
                <a:latin typeface="Gmarket Sans Bold"/>
              </a:rPr>
              <a:t>signup.jsp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971800" y="2463800"/>
            <a:ext cx="3213100" cy="762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816100" y="4965700"/>
            <a:ext cx="14986000" cy="3517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5854700" y="2971800"/>
            <a:ext cx="431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①  joinaction.jsp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호출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79200" y="3937000"/>
            <a:ext cx="46482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② 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회원가입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페이지에서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입력받은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정보를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변수로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102600" y="1803400"/>
            <a:ext cx="4991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4400" b="false" i="false" u="none" strike="noStrike" spc="-100">
                <a:solidFill>
                  <a:srgbClr val="FBFBFB"/>
                </a:solidFill>
                <a:latin typeface="Gmarket Sans Bold"/>
              </a:rPr>
              <a:t>joinaction.jsp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33500" y="3695700"/>
            <a:ext cx="16141700" cy="4864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303000" y="2984500"/>
            <a:ext cx="60325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① 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회원가입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페이지에서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전달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받은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정보를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string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형태로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45700" y="7404100"/>
            <a:ext cx="63246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②  DB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</a:p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(DB ip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, username, password)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77900" y="3644900"/>
            <a:ext cx="11772900" cy="1727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82700" y="5600700"/>
            <a:ext cx="165227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547100" y="1803400"/>
            <a:ext cx="4991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4400" b="false" i="false" u="none" strike="noStrike" spc="-100">
                <a:solidFill>
                  <a:srgbClr val="FBFBFB"/>
                </a:solidFill>
                <a:latin typeface="Gmarket Sans Bold"/>
              </a:rPr>
              <a:t>joinaction.jsp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06600" y="2946400"/>
            <a:ext cx="15481300" cy="60579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950700" y="3302000"/>
            <a:ext cx="6032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③  DB driver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15500" y="6794500"/>
            <a:ext cx="52832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④ 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앞에서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string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형태로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저장한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정보를</a:t>
            </a:r>
          </a:p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DB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에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순서대로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349500" y="3048000"/>
            <a:ext cx="10693400" cy="965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489200" y="4064000"/>
            <a:ext cx="152781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27200" y="3797300"/>
            <a:ext cx="16040100" cy="4953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7" id="27"/>
          <p:cNvSpPr txBox="true"/>
          <p:nvPr/>
        </p:nvSpPr>
        <p:spPr>
          <a:xfrm rot="0">
            <a:off x="6223000" y="2552700"/>
            <a:ext cx="80264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회원가입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시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DB server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에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715000" y="2184400"/>
            <a:ext cx="939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7886700" y="2730500"/>
            <a:ext cx="2895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로그인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78700" y="2413000"/>
            <a:ext cx="8382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78700" y="2374900"/>
            <a:ext cx="850900" cy="850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463800" y="3632200"/>
            <a:ext cx="13893800" cy="5372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423900" y="3924300"/>
            <a:ext cx="2070100" cy="889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900000">
            <a:off x="15036800" y="4622800"/>
            <a:ext cx="7239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5900" y="2057400"/>
            <a:ext cx="546100" cy="546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KEY 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04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80300" y="4737100"/>
            <a:ext cx="3949700" cy="394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747000" y="4991100"/>
            <a:ext cx="3429000" cy="3429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772400" y="6426200"/>
            <a:ext cx="3441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200" b="false" i="false" u="none" strike="noStrike" spc="-100">
                <a:solidFill>
                  <a:srgbClr val="C6DEFF"/>
                </a:solidFill>
                <a:latin typeface="Gmarket Sans Bold"/>
              </a:rPr>
              <a:t>Shoes Mall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12900" y="7442200"/>
            <a:ext cx="2882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자동화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1000" y="7899400"/>
            <a:ext cx="3810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롤링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업데이트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자동화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배포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테스트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동시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진행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확인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31700" y="7137400"/>
            <a:ext cx="1765300" cy="1765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85700" y="7429500"/>
            <a:ext cx="1257300" cy="1181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77000" y="5295900"/>
            <a:ext cx="1549400" cy="609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813300" y="4508500"/>
            <a:ext cx="1765300" cy="1765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130800" y="4876800"/>
            <a:ext cx="1104900" cy="927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489700" y="7543800"/>
            <a:ext cx="1549400" cy="609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813300" y="7137400"/>
            <a:ext cx="1765300" cy="1765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207000" y="7531100"/>
            <a:ext cx="952500" cy="1016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4287500" y="4838700"/>
            <a:ext cx="2882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가용성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09300" y="5308600"/>
            <a:ext cx="1549400" cy="609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19000" y="4495800"/>
            <a:ext cx="1765300" cy="1765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534900" y="4699000"/>
            <a:ext cx="1333500" cy="1333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896600" y="7543800"/>
            <a:ext cx="1549400" cy="609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2095500" y="2806700"/>
            <a:ext cx="14338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000" b="false" i="false" u="none" strike="noStrike" spc="-100">
                <a:solidFill>
                  <a:srgbClr val="314692"/>
                </a:solidFill>
                <a:latin typeface="Gmarket Sans Light"/>
              </a:rPr>
              <a:t>" K8S</a:t>
            </a:r>
            <a:r>
              <a:rPr lang="ko-KR" sz="6000" b="false" i="false" u="none" strike="noStrike" spc="-100">
                <a:solidFill>
                  <a:srgbClr val="314692"/>
                </a:solidFill>
                <a:ea typeface="Gmarket Sans Light"/>
              </a:rPr>
              <a:t>를</a:t>
            </a:r>
            <a:r>
              <a:rPr lang="en-US" sz="6000" b="false" i="false" u="none" strike="noStrike" spc="-100">
                <a:solidFill>
                  <a:srgbClr val="314692"/>
                </a:solidFill>
                <a:latin typeface="Gmarket Sans Light"/>
              </a:rPr>
              <a:t> </a:t>
            </a:r>
            <a:r>
              <a:rPr lang="ko-KR" sz="6000" b="false" i="false" u="none" strike="noStrike" spc="-100">
                <a:solidFill>
                  <a:srgbClr val="314692"/>
                </a:solidFill>
                <a:ea typeface="Gmarket Sans Light"/>
              </a:rPr>
              <a:t>활용한</a:t>
            </a:r>
            <a:r>
              <a:rPr lang="en-US" sz="6000" b="false" i="false" u="none" strike="noStrike" spc="-100">
                <a:solidFill>
                  <a:srgbClr val="314692"/>
                </a:solidFill>
                <a:latin typeface="Gmarket Sans Light"/>
              </a:rPr>
              <a:t> </a:t>
            </a:r>
            <a:r>
              <a:rPr lang="en-US" sz="6000" b="false" i="false" u="none" strike="noStrike" spc="-100">
                <a:solidFill>
                  <a:srgbClr val="314692"/>
                </a:solidFill>
                <a:latin typeface="Gmarket Sans Medium"/>
              </a:rPr>
              <a:t>3TIER </a:t>
            </a:r>
            <a:r>
              <a:rPr lang="ko-KR" sz="6000" b="false" i="false" u="none" strike="noStrike" spc="-100">
                <a:solidFill>
                  <a:srgbClr val="314692"/>
                </a:solidFill>
                <a:ea typeface="Gmarket Sans Medium"/>
              </a:rPr>
              <a:t>웹</a:t>
            </a:r>
            <a:r>
              <a:rPr lang="en-US" sz="6000" b="false" i="false" u="none" strike="noStrike" spc="-100">
                <a:solidFill>
                  <a:srgbClr val="314692"/>
                </a:solidFill>
                <a:latin typeface="Gmarket Sans Medium"/>
              </a:rPr>
              <a:t> </a:t>
            </a:r>
            <a:r>
              <a:rPr lang="ko-KR" sz="6000" b="false" i="false" u="none" strike="noStrike" spc="-100">
                <a:solidFill>
                  <a:srgbClr val="314692"/>
                </a:solidFill>
                <a:ea typeface="Gmarket Sans Medium"/>
              </a:rPr>
              <a:t>서비스</a:t>
            </a:r>
            <a:r>
              <a:rPr lang="en-US" sz="6000" b="false" i="false" u="none" strike="noStrike" spc="-100">
                <a:solidFill>
                  <a:srgbClr val="314692"/>
                </a:solidFill>
                <a:latin typeface="Gmarket Sans Medium"/>
              </a:rPr>
              <a:t> </a:t>
            </a:r>
            <a:r>
              <a:rPr lang="ko-KR" sz="6000" b="false" i="false" u="none" strike="noStrike" spc="-100">
                <a:solidFill>
                  <a:srgbClr val="314692"/>
                </a:solidFill>
                <a:ea typeface="Gmarket Sans Medium"/>
              </a:rPr>
              <a:t>구축</a:t>
            </a:r>
            <a:r>
              <a:rPr lang="en-US" sz="6000" b="false" i="false" u="none" strike="noStrike" spc="-100">
                <a:solidFill>
                  <a:srgbClr val="314692"/>
                </a:solidFill>
                <a:latin typeface="Gmarket Sans Light"/>
              </a:rPr>
              <a:t>"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95600" y="4813300"/>
            <a:ext cx="1701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3Tier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구축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4300" y="5461000"/>
            <a:ext cx="3162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WEB-WAS-DB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서버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 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0" id="40"/>
          <p:cNvSpPr txBox="true"/>
          <p:nvPr/>
        </p:nvSpPr>
        <p:spPr>
          <a:xfrm rot="0">
            <a:off x="2908300" y="7391400"/>
            <a:ext cx="1651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보존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39900" y="8204200"/>
            <a:ext cx="2857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DB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이중화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287500" y="5422900"/>
            <a:ext cx="2743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master node 3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개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구축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자동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서버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확장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확인</a:t>
            </a:r>
          </a:p>
        </p:txBody>
      </p:sp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4" id="44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프로젝트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시나리오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및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개요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7886700" y="2730500"/>
            <a:ext cx="2895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로그인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78700" y="2413000"/>
            <a:ext cx="8382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78700" y="2374900"/>
            <a:ext cx="850900" cy="850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95400" y="2374900"/>
            <a:ext cx="16497300" cy="6921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82800" y="2209800"/>
            <a:ext cx="4229100" cy="762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108200" y="6337300"/>
            <a:ext cx="15646400" cy="21590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6172200" y="2641600"/>
            <a:ext cx="431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①  login_action.jsp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호출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85700" y="5283200"/>
            <a:ext cx="46482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② 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로그인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페이지에서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입력받은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데이터를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변수로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102600" y="1803400"/>
            <a:ext cx="4991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4400" b="false" i="false" u="none" strike="noStrike" spc="-100">
                <a:solidFill>
                  <a:srgbClr val="FBFBFB"/>
                </a:solidFill>
                <a:latin typeface="Gmarket Sans Bold"/>
              </a:rPr>
              <a:t>login.jsp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102600" y="1803400"/>
            <a:ext cx="4991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4400" b="false" i="false" u="none" strike="noStrike" spc="-100">
                <a:solidFill>
                  <a:srgbClr val="FBFBFB"/>
                </a:solidFill>
                <a:latin typeface="Gmarket Sans Bold"/>
              </a:rPr>
              <a:t>loginaction.jsp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03000" y="2984500"/>
            <a:ext cx="60325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① 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로그인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페이지에서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전달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받은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정보를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string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형태로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9200" y="3949700"/>
            <a:ext cx="16535400" cy="4127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77900" y="3860800"/>
            <a:ext cx="11328400" cy="1193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04900" y="5029200"/>
            <a:ext cx="16700500" cy="15748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325100" y="6921500"/>
            <a:ext cx="63246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②  DB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</a:p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(DB ip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, username, password)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547100" y="1803400"/>
            <a:ext cx="4991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4400" b="false" i="false" u="none" strike="noStrike" spc="-100">
                <a:solidFill>
                  <a:srgbClr val="FBFBFB"/>
                </a:solidFill>
                <a:latin typeface="Gmarket Sans Bold"/>
              </a:rPr>
              <a:t>joinaction.jsp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62100" y="2374900"/>
            <a:ext cx="16205200" cy="7137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489200" y="7073900"/>
            <a:ext cx="12649200" cy="2463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1201400" y="2362200"/>
            <a:ext cx="6032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③  DB driver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26800" y="5613400"/>
            <a:ext cx="57785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④  DB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에서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필요한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데이터를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가지고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와서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string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형태로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저장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(ID, password)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349500" y="2870200"/>
            <a:ext cx="14173200" cy="1155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489200" y="4229100"/>
            <a:ext cx="15100300" cy="25400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8636000" y="7200900"/>
            <a:ext cx="93091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FBFBFB"/>
                </a:solidFill>
                <a:ea typeface="Gmarket Sans Medium"/>
              </a:rPr>
              <a:t>⑤  DB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에서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가지고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온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정보와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로그인페이지에서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 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가지고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온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대조</a:t>
            </a:r>
          </a:p>
          <a:p>
            <a:pPr algn="ctr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일치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: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로그인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성공</a:t>
            </a:r>
          </a:p>
          <a:p>
            <a:pPr algn="ctr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불일치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: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로그인</a:t>
            </a:r>
            <a:r>
              <a:rPr lang="en-US" sz="2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FBFBFB"/>
                </a:solidFill>
                <a:ea typeface="Gmarket Sans Medium"/>
              </a:rPr>
              <a:t>실패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7886700" y="2730500"/>
            <a:ext cx="2895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로그인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성공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78700" y="2413000"/>
            <a:ext cx="8382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78700" y="2374900"/>
            <a:ext cx="850900" cy="850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60500" y="3314700"/>
            <a:ext cx="16052800" cy="6210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60500" y="3314700"/>
            <a:ext cx="16052800" cy="2552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12900" y="4076700"/>
            <a:ext cx="3009900" cy="129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455900" y="4203700"/>
            <a:ext cx="16383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tomcat - 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연동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7886700" y="2730500"/>
            <a:ext cx="2895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로그인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실패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78700" y="2413000"/>
            <a:ext cx="8382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78700" y="2374900"/>
            <a:ext cx="850900" cy="850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22400" y="3594100"/>
            <a:ext cx="15455900" cy="4051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12900" y="6121400"/>
            <a:ext cx="30099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 dockerfile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데이터</a:t>
            </a:r>
          </a:p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보존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51000" y="2946400"/>
            <a:ext cx="9093200" cy="4737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8813800" y="3695700"/>
            <a:ext cx="9499600" cy="320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mariadb base image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사용</a:t>
            </a:r>
          </a:p>
          <a:p>
            <a:pPr algn="ctr" lvl="0">
              <a:lnSpc>
                <a:spcPct val="116199"/>
              </a:lnSpc>
            </a:pP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init.sql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파일을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pod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안으로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복사해줌</a:t>
            </a:r>
          </a:p>
          <a:p>
            <a:pPr algn="ctr" lvl="0">
              <a:lnSpc>
                <a:spcPct val="116199"/>
              </a:lnSpc>
            </a:pP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포트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3306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을</a:t>
            </a: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열어줌</a:t>
            </a:r>
          </a:p>
          <a:p>
            <a:pPr algn="ctr" lvl="0">
              <a:lnSpc>
                <a:spcPct val="116199"/>
              </a:lnSpc>
            </a:pPr>
            <a:r>
              <a:rPr lang="en-US" sz="2600" b="false" i="false" u="none" strike="noStrike" spc="-100">
                <a:solidFill>
                  <a:srgbClr val="FBFBFB"/>
                </a:solidFill>
                <a:latin typeface="Gmarket Sans Medium"/>
              </a:rPr>
              <a:t>CMD mariadb </a:t>
            </a:r>
            <a:r>
              <a:rPr lang="ko-KR" sz="2600" b="false" i="false" u="none" strike="noStrike" spc="-100">
                <a:solidFill>
                  <a:srgbClr val="FBFBFB"/>
                </a:solidFill>
                <a:ea typeface="Gmarket Sans Medium"/>
              </a:rPr>
              <a:t>실행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init.sql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데이터</a:t>
            </a:r>
          </a:p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보존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247900" y="2654300"/>
            <a:ext cx="14643100" cy="3568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4076700" y="6667500"/>
            <a:ext cx="10833100" cy="260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database store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table user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column userID, userPassword, userName, userEmail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초기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데이터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'test'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를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table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안에</a:t>
            </a:r>
            <a:r>
              <a:rPr lang="en-US" sz="29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FBFBFB"/>
                </a:solidFill>
                <a:ea typeface="Gmarket Sans Medium"/>
              </a:rPr>
              <a:t>입력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00800" y="26035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pod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명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보장하기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위해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statefulSet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사용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12900" y="2374900"/>
            <a:ext cx="4572000" cy="7467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74900"/>
            <a:ext cx="32512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508500" y="2667000"/>
            <a:ext cx="29718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12900" y="2374900"/>
            <a:ext cx="4572000" cy="7467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74900"/>
            <a:ext cx="3251200" cy="812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508500" y="2667000"/>
            <a:ext cx="2971800" cy="381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57300" y="3314700"/>
            <a:ext cx="3251200" cy="3213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533900" y="5626100"/>
            <a:ext cx="2971800" cy="381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353300" y="5448300"/>
            <a:ext cx="35687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label</a:t>
            </a:r>
          </a:p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app:mariadb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통일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00800" y="26035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pod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명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보장하기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위해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statefulSet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사용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12900" y="2374900"/>
            <a:ext cx="4572000" cy="7467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74900"/>
            <a:ext cx="3251200" cy="812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508500" y="2667000"/>
            <a:ext cx="2971800" cy="381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57300" y="3314700"/>
            <a:ext cx="3251200" cy="3213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533900" y="5626100"/>
            <a:ext cx="2971800" cy="381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52500" y="3949700"/>
            <a:ext cx="3975100" cy="812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927600" y="4165600"/>
            <a:ext cx="2971800" cy="3810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727700" y="40894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pod 2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생성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   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WHY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53300" y="5448300"/>
            <a:ext cx="35687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label</a:t>
            </a:r>
          </a:p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app:mariadb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통일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00800" y="26035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pod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명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보장하기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위해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statefulSet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사용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5100" y="3467100"/>
            <a:ext cx="584200" cy="584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43100" y="2654300"/>
            <a:ext cx="15290800" cy="637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78100" y="3492500"/>
            <a:ext cx="4127500" cy="977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4533900" y="4610100"/>
            <a:ext cx="584200" cy="24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362700" y="3924300"/>
            <a:ext cx="825500" cy="101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30600" y="3924300"/>
            <a:ext cx="26162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Bold"/>
              </a:rPr>
              <a:t>설계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04100" y="3822700"/>
            <a:ext cx="8356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설계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 :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주제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선정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및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분석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및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인프라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설계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90800" y="5359400"/>
            <a:ext cx="4127500" cy="977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4546600" y="6477000"/>
            <a:ext cx="584200" cy="241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603500" y="56642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30600" y="5803900"/>
            <a:ext cx="27305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Gmarket Sans Bold"/>
              </a:rPr>
              <a:t>서버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Bold"/>
              </a:rPr>
              <a:t>구현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362700" y="5791200"/>
            <a:ext cx="7112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78100" y="7213600"/>
            <a:ext cx="4127500" cy="977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420000">
            <a:off x="419100" y="8572500"/>
            <a:ext cx="2146300" cy="1676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3660000">
            <a:off x="16141700" y="3403600"/>
            <a:ext cx="1727200" cy="1968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15900" y="2057400"/>
            <a:ext cx="546100" cy="546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7391400" y="5029200"/>
            <a:ext cx="92329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웹</a:t>
            </a:r>
            <a:r>
              <a:rPr lang="en-US" sz="2000" b="false" i="false" u="none" strike="noStrike">
                <a:solidFill>
                  <a:srgbClr val="31469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서버</a:t>
            </a:r>
            <a:r>
              <a:rPr lang="en-US" sz="2000" b="false" i="false" u="none" strike="noStrike">
                <a:solidFill>
                  <a:srgbClr val="31469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구축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 :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신발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사이트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구축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14692"/>
                </a:solidFill>
                <a:latin typeface="Gmarket Sans Bold"/>
              </a:rPr>
              <a:t>YAML </a:t>
            </a: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파일</a:t>
            </a:r>
            <a:r>
              <a:rPr lang="en-US" sz="2000" b="false" i="false" u="none" strike="noStrike">
                <a:solidFill>
                  <a:srgbClr val="31469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작성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: WEB-WAS-DB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연동에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필요한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yaml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파일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작성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14692"/>
                </a:solidFill>
                <a:latin typeface="Gmarket Sans Bold"/>
              </a:rPr>
              <a:t>Dockerfile </a:t>
            </a: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생성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 :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웹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서버를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구현시킬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수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있는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dockerfile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생성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 spc="-100">
                <a:solidFill>
                  <a:srgbClr val="314692"/>
                </a:solidFill>
                <a:ea typeface="Gmarket Sans Bold"/>
              </a:rPr>
              <a:t>가용성</a:t>
            </a: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 </a:t>
            </a:r>
            <a:r>
              <a:rPr lang="ko-KR" sz="2000" b="false" i="false" u="none" strike="noStrike" spc="-100">
                <a:solidFill>
                  <a:srgbClr val="314692"/>
                </a:solidFill>
                <a:ea typeface="Gmarket Sans Bold"/>
              </a:rPr>
              <a:t>테스트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: master node 3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개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구축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061200" y="5130800"/>
            <a:ext cx="228600" cy="14097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530600" y="7645400"/>
            <a:ext cx="26162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Gmarket Sans Bold"/>
              </a:rPr>
              <a:t>서버테스트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Bold"/>
              </a:rPr>
              <a:t>연동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073900" y="7289800"/>
            <a:ext cx="203200" cy="749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362700" y="7632700"/>
            <a:ext cx="711200" cy="1016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7391400" y="7099300"/>
            <a:ext cx="92329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14692"/>
                </a:solidFill>
                <a:latin typeface="Gmarket Sans Bold"/>
              </a:rPr>
              <a:t>3tier </a:t>
            </a: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연동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 : Nginx - Tomcat - MariaDB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연동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부하</a:t>
            </a:r>
            <a:r>
              <a:rPr lang="en-US" sz="2000" b="false" i="false" u="none" strike="noStrike">
                <a:solidFill>
                  <a:srgbClr val="31469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테스트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: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많은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트래픽으로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서버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다운되지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않도록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테스트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진행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롤링</a:t>
            </a:r>
            <a:r>
              <a:rPr lang="en-US" sz="2000" b="false" i="false" u="none" strike="noStrike">
                <a:solidFill>
                  <a:srgbClr val="31469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업데이트</a:t>
            </a:r>
            <a:r>
              <a:rPr lang="en-US" sz="2000" b="false" i="false" u="none" strike="noStrike">
                <a:solidFill>
                  <a:srgbClr val="314692"/>
                </a:solidFill>
                <a:latin typeface="Gmarket Sans Bold"/>
              </a:rPr>
              <a:t>, </a:t>
            </a:r>
            <a:r>
              <a:rPr lang="ko-KR" sz="2000" b="false" i="false" u="none" strike="noStrike">
                <a:solidFill>
                  <a:srgbClr val="314692"/>
                </a:solidFill>
                <a:ea typeface="Gmarket Sans Bold"/>
              </a:rPr>
              <a:t>자동화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 :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자동으로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업데이트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될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수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있도록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테스트</a:t>
            </a:r>
            <a:r>
              <a:rPr lang="en-US" sz="2000" b="false" i="false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777777"/>
                </a:solidFill>
                <a:ea typeface="Gmarket Sans Medium"/>
              </a:rPr>
              <a:t>진행</a:t>
            </a:r>
          </a:p>
        </p:txBody>
      </p: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3" id="43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프로젝트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시나리오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및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개요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12900" y="2374900"/>
            <a:ext cx="4572000" cy="7467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2374900"/>
            <a:ext cx="3251200" cy="812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508500" y="2667000"/>
            <a:ext cx="2971800" cy="381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57300" y="3314700"/>
            <a:ext cx="3251200" cy="3213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533900" y="5626100"/>
            <a:ext cx="2971800" cy="381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52500" y="3949700"/>
            <a:ext cx="3975100" cy="812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927600" y="4165600"/>
            <a:ext cx="2971800" cy="381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273300" y="7810500"/>
            <a:ext cx="3721100" cy="1689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19800" y="8559800"/>
            <a:ext cx="2971800" cy="3810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9080500" y="8610600"/>
            <a:ext cx="53721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 spc="-100">
                <a:solidFill>
                  <a:srgbClr val="FBFBFB"/>
                </a:solidFill>
                <a:ea typeface="Gmarket Sans Medium"/>
              </a:rPr>
              <a:t>데이터베이스</a:t>
            </a:r>
            <a:r>
              <a:rPr lang="en-US" sz="27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700" b="false" i="false" u="none" strike="noStrike" spc="-100">
                <a:solidFill>
                  <a:srgbClr val="FBFBFB"/>
                </a:solidFill>
                <a:ea typeface="Gmarket Sans Medium"/>
              </a:rPr>
              <a:t>접근</a:t>
            </a:r>
            <a:r>
              <a:rPr lang="en-US" sz="27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700" b="false" i="false" u="none" strike="noStrike" spc="-100">
                <a:solidFill>
                  <a:srgbClr val="FBFBFB"/>
                </a:solidFill>
                <a:ea typeface="Gmarket Sans Medium"/>
              </a:rPr>
              <a:t>시</a:t>
            </a:r>
            <a:r>
              <a:rPr lang="en-US" sz="27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700" b="false" i="false" u="none" strike="noStrike" spc="-100">
                <a:solidFill>
                  <a:srgbClr val="FBFBFB"/>
                </a:solidFill>
                <a:ea typeface="Gmarket Sans Medium"/>
              </a:rPr>
              <a:t>비밀번호</a:t>
            </a:r>
            <a:r>
              <a:rPr lang="en-US" sz="27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700" b="false" i="false" u="none" strike="noStrike" spc="-100">
                <a:solidFill>
                  <a:srgbClr val="FBFBFB"/>
                </a:solidFill>
                <a:ea typeface="Gmarket Sans Medium"/>
              </a:rPr>
              <a:t>설정</a:t>
            </a:r>
            <a:r>
              <a:rPr lang="en-US" sz="2700" b="false" i="false" u="none" strike="noStrike" spc="-100">
                <a:solidFill>
                  <a:srgbClr val="FBFBFB"/>
                </a:solidFill>
                <a:latin typeface="Gmarket Sans Medium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2700" b="false" i="false" u="none" strike="noStrike" spc="-100">
                <a:solidFill>
                  <a:srgbClr val="FBFBFB"/>
                </a:solidFill>
                <a:ea typeface="Gmarket Sans Medium"/>
              </a:rPr>
              <a:t>데이터</a:t>
            </a:r>
            <a:r>
              <a:rPr lang="en-US" sz="27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700" b="false" i="false" u="none" strike="noStrike" spc="-100">
                <a:solidFill>
                  <a:srgbClr val="FBFBFB"/>
                </a:solidFill>
                <a:ea typeface="Gmarket Sans Medium"/>
              </a:rPr>
              <a:t>베이스</a:t>
            </a:r>
            <a:r>
              <a:rPr lang="en-US" sz="27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700" b="false" i="false" u="none" strike="noStrike" spc="-100">
                <a:solidFill>
                  <a:srgbClr val="FBFBFB"/>
                </a:solidFill>
                <a:ea typeface="Gmarket Sans Medium"/>
              </a:rPr>
              <a:t>자동</a:t>
            </a:r>
            <a:r>
              <a:rPr lang="en-US" sz="27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700" b="false" i="false" u="none" strike="noStrike" spc="-100">
                <a:solidFill>
                  <a:srgbClr val="FBFBFB"/>
                </a:solidFill>
                <a:ea typeface="Gmarket Sans Medium"/>
              </a:rPr>
              <a:t>생성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75900" y="7899400"/>
            <a:ext cx="2794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300" b="true" i="false" u="none" strike="noStrike" spc="-100">
                <a:solidFill>
                  <a:srgbClr val="FBFBFB"/>
                </a:solidFill>
                <a:ea typeface="Gmarket Sans Medium"/>
              </a:rPr>
              <a:t>환경변수</a:t>
            </a:r>
            <a:r>
              <a:rPr lang="en-US" sz="3300" b="tru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true" i="false" u="none" strike="noStrike" spc="-100">
                <a:solidFill>
                  <a:srgbClr val="FBFBFB"/>
                </a:solidFill>
                <a:ea typeface="Gmarket Sans Medium"/>
              </a:rPr>
              <a:t>설정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727700" y="40894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pod 2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생성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   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WHY</a:t>
            </a:r>
            <a:r>
              <a:rPr lang="en-US" sz="2800" b="false" i="false" u="none" strike="noStrike" spc="-100">
                <a:solidFill>
                  <a:srgbClr val="FC5230"/>
                </a:solidFill>
                <a:latin typeface="Gmarket Sans Medium"/>
              </a:rPr>
              <a:t>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400800" y="26035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pod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명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보장하기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위해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statefulSet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사용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353300" y="5448300"/>
            <a:ext cx="35687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label</a:t>
            </a:r>
          </a:p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app:mariadb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통일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08200" y="2209800"/>
            <a:ext cx="4076700" cy="784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09800" y="2159000"/>
            <a:ext cx="2781300" cy="1981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940300" y="2933700"/>
            <a:ext cx="3340100" cy="3810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6692900" y="2806700"/>
            <a:ext cx="88519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resources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할당</a:t>
            </a:r>
          </a:p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cpu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= memory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→ guaranteed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08200" y="2209800"/>
            <a:ext cx="4076700" cy="784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09800" y="2159000"/>
            <a:ext cx="2781300" cy="1790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940300" y="2933700"/>
            <a:ext cx="3340100" cy="381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235200" y="3949700"/>
            <a:ext cx="3632200" cy="4356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867400" y="5969000"/>
            <a:ext cx="3022600" cy="381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988300" y="59563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livenessProbe / readinessProbe 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적용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92900" y="2806700"/>
            <a:ext cx="88519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resources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할당</a:t>
            </a:r>
          </a:p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cpu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= memory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→ guaranteed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db-deploy.yaml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08200" y="2209800"/>
            <a:ext cx="4076700" cy="784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09800" y="2159000"/>
            <a:ext cx="2781300" cy="1790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940300" y="2933700"/>
            <a:ext cx="3340100" cy="381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235200" y="3949700"/>
            <a:ext cx="3632200" cy="4152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867400" y="5969000"/>
            <a:ext cx="3022600" cy="381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988300" y="59563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livenessProbe / readinessProbe 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적용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47800" y="8089900"/>
            <a:ext cx="5600700" cy="205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870700" y="9029700"/>
            <a:ext cx="3238500" cy="381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7010400" y="90170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볼륨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마운트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92900" y="2806700"/>
            <a:ext cx="88519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resources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할당</a:t>
            </a:r>
          </a:p>
          <a:p>
            <a:pPr algn="ctr" lvl="0">
              <a:lnSpc>
                <a:spcPct val="116199"/>
              </a:lnSpc>
            </a:pP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cpu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= memory</a:t>
            </a:r>
            <a:r>
              <a:rPr lang="ko-KR" sz="2400" b="false" i="false" u="none" strike="noStrike" spc="-100">
                <a:solidFill>
                  <a:srgbClr val="FBFBFB"/>
                </a:solidFill>
                <a:ea typeface="Gmarket Sans Medium"/>
              </a:rPr>
              <a:t>값</a:t>
            </a:r>
            <a:r>
              <a:rPr lang="en-US" sz="2400" b="false" i="false" u="none" strike="noStrike" spc="-100">
                <a:solidFill>
                  <a:srgbClr val="FBFBFB"/>
                </a:solidFill>
                <a:latin typeface="Gmarket Sans Medium"/>
              </a:rPr>
              <a:t> → guaranteed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db-service.yaml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7300" y="2374900"/>
            <a:ext cx="7188200" cy="69215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7" id="27"/>
          <p:cNvSpPr txBox="true"/>
          <p:nvPr/>
        </p:nvSpPr>
        <p:spPr>
          <a:xfrm rot="0">
            <a:off x="10693400" y="4940300"/>
            <a:ext cx="54229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500" b="false" i="false" u="none" strike="noStrike" spc="-100">
                <a:solidFill>
                  <a:srgbClr val="FBFBFB"/>
                </a:solidFill>
                <a:latin typeface="Gmarket Sans Medium"/>
              </a:rPr>
              <a:t>ClusterIP: 10.100.120.5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86800" y="5854700"/>
            <a:ext cx="94361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500" b="false" i="false" u="none" strike="noStrike" spc="-100">
                <a:solidFill>
                  <a:srgbClr val="FBFBFB"/>
                </a:solidFill>
                <a:latin typeface="Gmarket Sans Medium"/>
              </a:rPr>
              <a:t>app: mariadb label</a:t>
            </a:r>
            <a:r>
              <a:rPr lang="ko-KR" sz="3500" b="false" i="false" u="none" strike="noStrike" spc="-100">
                <a:solidFill>
                  <a:srgbClr val="FBFBFB"/>
                </a:solidFill>
                <a:ea typeface="Gmarket Sans Medium"/>
              </a:rPr>
              <a:t>을</a:t>
            </a:r>
            <a:r>
              <a:rPr lang="en-US" sz="3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FBFBFB"/>
                </a:solidFill>
                <a:ea typeface="Gmarket Sans Medium"/>
              </a:rPr>
              <a:t>가진</a:t>
            </a:r>
            <a:r>
              <a:rPr lang="en-US" sz="3500" b="false" i="false" u="none" strike="noStrike" spc="-100">
                <a:solidFill>
                  <a:srgbClr val="FBFBFB"/>
                </a:solidFill>
                <a:latin typeface="Gmarket Sans Medium"/>
              </a:rPr>
              <a:t> deployment</a:t>
            </a:r>
            <a:r>
              <a:rPr lang="ko-KR" sz="3500" b="false" i="false" u="none" strike="noStrike" spc="-100">
                <a:solidFill>
                  <a:srgbClr val="FBFBFB"/>
                </a:solidFill>
                <a:ea typeface="Gmarket Sans Medium"/>
              </a:rPr>
              <a:t>에게</a:t>
            </a:r>
          </a:p>
          <a:p>
            <a:pPr algn="ctr" lvl="0">
              <a:lnSpc>
                <a:spcPct val="116199"/>
              </a:lnSpc>
            </a:pPr>
            <a:r>
              <a:rPr lang="ko-KR" sz="3500" b="false" i="false" u="none" strike="noStrike" spc="-100">
                <a:solidFill>
                  <a:srgbClr val="FBFBFB"/>
                </a:solidFill>
                <a:ea typeface="Gmarket Sans Medium"/>
              </a:rPr>
              <a:t>단일</a:t>
            </a:r>
            <a:r>
              <a:rPr lang="en-US" sz="3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FBFBFB"/>
                </a:solidFill>
                <a:ea typeface="Gmarket Sans Medium"/>
              </a:rPr>
              <a:t>진입점</a:t>
            </a:r>
            <a:r>
              <a:rPr lang="en-US" sz="35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FBFBFB"/>
                </a:solidFill>
                <a:ea typeface="Gmarket Sans Medium"/>
              </a:rPr>
              <a:t>제공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db-pv.yaml / db-pvc.yaml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9800" y="1168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000" b="false" i="false" u="none" strike="noStrike" spc="-100">
                <a:solidFill>
                  <a:srgbClr val="314692"/>
                </a:solidFill>
                <a:latin typeface="Gmarket Sans Bold"/>
              </a:rPr>
              <a:t>YAML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7300" y="2374900"/>
            <a:ext cx="8267700" cy="5791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414000" y="2374900"/>
            <a:ext cx="7353300" cy="5829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476500" y="82550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800" b="false" i="false" u="none" strike="noStrike" spc="-200">
                <a:solidFill>
                  <a:srgbClr val="FBFBFB"/>
                </a:solidFill>
                <a:latin typeface="Gmarket Sans Medium"/>
              </a:rPr>
              <a:t>db-pv.yaml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76000" y="8305800"/>
            <a:ext cx="5080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800" b="false" i="false" u="none" strike="noStrike" spc="-200">
                <a:solidFill>
                  <a:srgbClr val="FBFBFB"/>
                </a:solidFill>
                <a:latin typeface="Gmarket Sans Medium"/>
              </a:rPr>
              <a:t>db-pvc.yaml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이중화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데이터</a:t>
            </a:r>
          </a:p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보존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6426200" y="6477000"/>
            <a:ext cx="6273800" cy="101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590800" y="5473700"/>
            <a:ext cx="5143500" cy="162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53900" y="5372100"/>
            <a:ext cx="2933700" cy="952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934700" y="7035800"/>
            <a:ext cx="6553200" cy="2540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14400" y="7366000"/>
            <a:ext cx="8496300" cy="6477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575300" y="2374900"/>
            <a:ext cx="825500" cy="825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168900" y="2679700"/>
            <a:ext cx="8648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master db - slave db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연동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63600" y="3263900"/>
            <a:ext cx="8648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700" b="false" i="false" u="none" strike="noStrike" spc="-100">
                <a:solidFill>
                  <a:srgbClr val="FBFBFB"/>
                </a:solidFill>
                <a:latin typeface="Gmarket Sans Bold"/>
              </a:rPr>
              <a:t>MasterDB server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87500" y="4114800"/>
            <a:ext cx="86487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FBFBFB"/>
              </a:buClr>
              <a:buFont typeface="Arial"/>
              <a:buChar char="●"/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/etc/mysql/mariadb.conf.d/</a:t>
            </a:r>
          </a:p>
          <a:p>
            <a:pPr algn="l" lvl="0">
              <a:lnSpc>
                <a:spcPct val="11122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    50-server.cnf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수정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89100" y="7670800"/>
            <a:ext cx="7378700" cy="193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66829"/>
              </a:lnSpc>
              <a:buClr>
                <a:srgbClr val="FBFBFB"/>
              </a:buClr>
              <a:buFont typeface="Arial"/>
              <a:buChar char="●"/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복제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슬레이브에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관한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권한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부여</a:t>
            </a:r>
          </a:p>
          <a:p>
            <a:pPr algn="l" lvl="0" indent="-342900" marL="342900">
              <a:lnSpc>
                <a:spcPct val="166829"/>
              </a:lnSpc>
              <a:buClr>
                <a:srgbClr val="FBFBFB"/>
              </a:buClr>
              <a:buFont typeface="Arial"/>
              <a:buChar char="●"/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상태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확인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77400" y="3263900"/>
            <a:ext cx="8648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700" b="false" i="false" u="none" strike="noStrike" spc="-100">
                <a:solidFill>
                  <a:srgbClr val="FBFBFB"/>
                </a:solidFill>
                <a:latin typeface="Gmarket Sans Bold"/>
              </a:rPr>
              <a:t>SlaveDB server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47300" y="4114800"/>
            <a:ext cx="86487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FBFBFB"/>
              </a:buClr>
              <a:buFont typeface="Arial"/>
              <a:buChar char="●"/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/etc/mysql/mariadb.conf.d/</a:t>
            </a:r>
          </a:p>
          <a:p>
            <a:pPr algn="l" lvl="0">
              <a:lnSpc>
                <a:spcPct val="11122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    50-server.cnf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수정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47300" y="6451600"/>
            <a:ext cx="8648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57700"/>
              </a:lnSpc>
              <a:buClr>
                <a:srgbClr val="FBFBFB"/>
              </a:buClr>
              <a:buFont typeface="Arial"/>
              <a:buChar char="●"/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복제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설정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변경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이중화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데이터</a:t>
            </a:r>
          </a:p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보존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6426200" y="6477000"/>
            <a:ext cx="6273800" cy="101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575300" y="2374900"/>
            <a:ext cx="825500" cy="825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168900" y="2679700"/>
            <a:ext cx="8648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master db - slave db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575300" y="2374900"/>
            <a:ext cx="825500" cy="825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5168900" y="2679700"/>
            <a:ext cx="8648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master db - slave db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연동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628900" y="2374900"/>
            <a:ext cx="13182600" cy="6921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82800" y="2286000"/>
            <a:ext cx="14211300" cy="129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628900" y="7683500"/>
            <a:ext cx="9220200" cy="9779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3449300" y="3644900"/>
            <a:ext cx="2603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19000" y="3619500"/>
            <a:ext cx="2603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200" b="false" i="false" u="none" strike="noStrike" spc="-100">
                <a:solidFill>
                  <a:srgbClr val="FBFBFB"/>
                </a:solidFill>
                <a:ea typeface="Gmarket Sans Medium"/>
              </a:rPr>
              <a:t>①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442700" y="7061200"/>
            <a:ext cx="2603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200" b="false" i="false" u="none" strike="noStrike" spc="-100">
                <a:solidFill>
                  <a:srgbClr val="FBFBFB"/>
                </a:solidFill>
                <a:ea typeface="Gmarket Sans Medium"/>
              </a:rPr>
              <a:t>②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정보</a:t>
            </a: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확인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75300" y="2374900"/>
            <a:ext cx="825500" cy="825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68900" y="2679700"/>
            <a:ext cx="8648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master db - slave db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연동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이중화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데이터</a:t>
            </a:r>
          </a:p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보존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6426200" y="6477000"/>
            <a:ext cx="6273800" cy="101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75300" y="2374900"/>
            <a:ext cx="825500" cy="825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5168900" y="2679700"/>
            <a:ext cx="8648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master db - slave db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연동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628900" y="7683500"/>
            <a:ext cx="9220200" cy="977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679700" y="2374900"/>
            <a:ext cx="13042900" cy="68580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2014200" y="8547100"/>
            <a:ext cx="4978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200" b="false" i="false" u="none" strike="noStrike" spc="-100">
                <a:solidFill>
                  <a:srgbClr val="FBFBFB"/>
                </a:solidFill>
                <a:ea typeface="Gmarket Sans Medium"/>
              </a:rPr>
              <a:t>③ slave db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에서</a:t>
            </a: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확인</a:t>
            </a:r>
            <a:r>
              <a:rPr lang="en-US" sz="32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200" b="false" i="false" u="none" strike="noStrike" spc="-100">
                <a:solidFill>
                  <a:srgbClr val="FBFBFB"/>
                </a:solidFill>
                <a:ea typeface="Gmarket Sans Medium"/>
              </a:rPr>
              <a:t>가능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832100" y="7035800"/>
            <a:ext cx="105283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DB </a:t>
            </a: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이중화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041400"/>
            <a:ext cx="977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데이터</a:t>
            </a:r>
          </a:p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보존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594600" y="7645400"/>
            <a:ext cx="3937000" cy="101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39000" y="2374900"/>
            <a:ext cx="850900" cy="8509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7975600" y="2692400"/>
            <a:ext cx="3810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keepalived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설치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3600" y="3263900"/>
            <a:ext cx="8648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700" b="false" i="false" u="none" strike="noStrike" spc="-100">
                <a:solidFill>
                  <a:srgbClr val="FBFBFB"/>
                </a:solidFill>
                <a:latin typeface="Gmarket Sans Bold"/>
              </a:rPr>
              <a:t>MasterDB server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7000" y="5384800"/>
            <a:ext cx="7950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FBFBFB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/etc/keepalived/keepalive.conf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수정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77400" y="3263900"/>
            <a:ext cx="8648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700" b="false" i="false" u="none" strike="noStrike" spc="-100">
                <a:solidFill>
                  <a:srgbClr val="FBFBFB"/>
                </a:solidFill>
                <a:latin typeface="Gmarket Sans Bold"/>
              </a:rPr>
              <a:t>SlaveDB server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20000" y="3098800"/>
            <a:ext cx="37465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FBFBFB"/>
              </a:buClr>
              <a:buFont typeface="Arial"/>
              <a:buChar char="●"/>
            </a:pPr>
            <a:r>
              <a:rPr lang="ko-KR" sz="3000" b="false" i="false" u="none" strike="noStrike" spc="-100">
                <a:solidFill>
                  <a:srgbClr val="FBFBFB"/>
                </a:solidFill>
                <a:ea typeface="Gmarket Sans Medium"/>
              </a:rPr>
              <a:t>네트워크</a:t>
            </a:r>
            <a:r>
              <a:rPr lang="en-US" sz="30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FBFBFB"/>
                </a:solidFill>
                <a:ea typeface="Gmarket Sans Medium"/>
              </a:rPr>
              <a:t>설정</a:t>
            </a:r>
            <a:r>
              <a:rPr lang="en-US" sz="30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FBFBFB"/>
                </a:solidFill>
                <a:ea typeface="Gmarket Sans Medium"/>
              </a:rPr>
              <a:t>변경</a:t>
            </a:r>
          </a:p>
          <a:p>
            <a:pPr algn="l" lvl="0">
              <a:lnSpc>
                <a:spcPct val="111220"/>
              </a:lnSpc>
            </a:pPr>
            <a:r>
              <a:rPr lang="en-US" sz="3000" b="false" i="false" u="none" strike="noStrike">
                <a:solidFill>
                  <a:srgbClr val="FBFBFB"/>
                </a:solidFill>
                <a:latin typeface="Gmarket Sans Medium"/>
              </a:rPr>
              <a:t> </a:t>
            </a: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  - sysctl.conf </a:t>
            </a:r>
            <a:r>
              <a:rPr lang="ko-KR" sz="2300" b="false" i="false" u="none" strike="noStrike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FBFBFB"/>
                </a:solidFill>
                <a:ea typeface="Gmarket Sans Medium"/>
              </a:rPr>
              <a:t>수정</a:t>
            </a:r>
          </a:p>
          <a:p>
            <a:pPr algn="l" lvl="0">
              <a:lnSpc>
                <a:spcPct val="111220"/>
              </a:lnSpc>
            </a:pP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   - ip bind, forwarding</a:t>
            </a:r>
          </a:p>
          <a:p>
            <a:pPr algn="l" lvl="0">
              <a:lnSpc>
                <a:spcPct val="111220"/>
              </a:lnSpc>
            </a:pP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   - </a:t>
            </a:r>
            <a:r>
              <a:rPr lang="ko-KR" sz="2300" b="false" i="false" u="none" strike="noStrike">
                <a:solidFill>
                  <a:srgbClr val="FBFBFB"/>
                </a:solidFill>
                <a:ea typeface="Gmarket Sans Medium"/>
              </a:rPr>
              <a:t>커널</a:t>
            </a: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FBFBFB"/>
                </a:solidFill>
                <a:ea typeface="Gmarket Sans Medium"/>
              </a:rPr>
              <a:t>적용</a:t>
            </a:r>
          </a:p>
          <a:p>
            <a:pPr algn="l" lvl="0">
              <a:lnSpc>
                <a:spcPct val="111220"/>
              </a:lnSpc>
            </a:pPr>
            <a:r>
              <a:rPr lang="en-US" sz="2300" b="false" i="false" u="none" strike="noStrike">
                <a:solidFill>
                  <a:srgbClr val="FBFBFB"/>
                </a:solidFill>
                <a:latin typeface="Gmarket Sans Medium"/>
              </a:rPr>
              <a:t>   - keepalived </a:t>
            </a:r>
            <a:r>
              <a:rPr lang="ko-KR" sz="2300" b="false" i="false" u="none" strike="noStrike">
                <a:solidFill>
                  <a:srgbClr val="FBFBFB"/>
                </a:solidFill>
                <a:ea typeface="Gmarket Sans Medium"/>
              </a:rPr>
              <a:t>설치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71100" y="5384800"/>
            <a:ext cx="7950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FBFBFB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/etc/keepalived/keepalive.conf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파일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수정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022600" y="5969000"/>
            <a:ext cx="3657600" cy="416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014200" y="5969000"/>
            <a:ext cx="3581400" cy="4165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>
            <a:alphaModFix amt="74000"/>
          </a:blip>
          <a:stretch>
            <a:fillRect/>
          </a:stretch>
        </p:blipFill>
        <p:spPr>
          <a:xfrm rot="0">
            <a:off x="3429000" y="6286500"/>
            <a:ext cx="2032000" cy="317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>
            <a:alphaModFix amt="74000"/>
          </a:blip>
          <a:stretch>
            <a:fillRect/>
          </a:stretch>
        </p:blipFill>
        <p:spPr>
          <a:xfrm rot="0">
            <a:off x="12395200" y="6261100"/>
            <a:ext cx="2032000" cy="317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>
            <a:alphaModFix amt="74000"/>
          </a:blip>
          <a:stretch>
            <a:fillRect/>
          </a:stretch>
        </p:blipFill>
        <p:spPr>
          <a:xfrm rot="0">
            <a:off x="3429000" y="8940800"/>
            <a:ext cx="2514600" cy="660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>
            <a:alphaModFix amt="74000"/>
          </a:blip>
          <a:stretch>
            <a:fillRect/>
          </a:stretch>
        </p:blipFill>
        <p:spPr>
          <a:xfrm rot="0">
            <a:off x="12433300" y="8978900"/>
            <a:ext cx="2514600" cy="6604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1">
            <a:alphaModFix amt="74000"/>
          </a:blip>
          <a:stretch>
            <a:fillRect/>
          </a:stretch>
        </p:blipFill>
        <p:spPr>
          <a:xfrm rot="0">
            <a:off x="3302000" y="7073900"/>
            <a:ext cx="2032000" cy="317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>
            <a:alphaModFix amt="74000"/>
          </a:blip>
          <a:stretch>
            <a:fillRect/>
          </a:stretch>
        </p:blipFill>
        <p:spPr>
          <a:xfrm rot="0">
            <a:off x="12471400" y="7073900"/>
            <a:ext cx="20320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336800" y="4813300"/>
            <a:ext cx="9652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5800" y="9652000"/>
            <a:ext cx="176022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415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PERFORMANCE GRAPH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06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89200" y="774700"/>
            <a:ext cx="158496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7411700" y="-685800"/>
            <a:ext cx="190500" cy="156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46900" y="876300"/>
            <a:ext cx="2857500" cy="2692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921500" y="901700"/>
            <a:ext cx="342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market Sans Bold"/>
              </a:rPr>
              <a:t>1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416800" y="1104900"/>
            <a:ext cx="1993900" cy="227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569200" y="1727200"/>
            <a:ext cx="1625600" cy="1028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22000" y="876300"/>
            <a:ext cx="2857500" cy="2692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909300" y="990600"/>
            <a:ext cx="342900" cy="10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market Sans Bold"/>
              </a:rPr>
              <a:t>2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04600" y="1104900"/>
            <a:ext cx="1993900" cy="2273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58600" y="1460500"/>
            <a:ext cx="1511300" cy="1511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915400" y="3797300"/>
            <a:ext cx="2857500" cy="2692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8902700" y="3898900"/>
            <a:ext cx="342900" cy="10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market Sans Bold"/>
              </a:rPr>
              <a:t>4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98000" y="4025900"/>
            <a:ext cx="1993900" cy="2273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77400" y="4419600"/>
            <a:ext cx="1473200" cy="1473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016500" y="3797300"/>
            <a:ext cx="2857500" cy="2692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4991100" y="3898900"/>
            <a:ext cx="342900" cy="10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market Sans Bold"/>
              </a:rPr>
              <a:t>3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86400" y="4025900"/>
            <a:ext cx="1993900" cy="2273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842000" y="4445000"/>
            <a:ext cx="1358900" cy="14732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14300" y="3797300"/>
            <a:ext cx="2857500" cy="26924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2788900" y="3898900"/>
            <a:ext cx="342900" cy="10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market Sans Bold"/>
              </a:rPr>
              <a:t>5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284200" y="4025900"/>
            <a:ext cx="1993900" cy="22733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233400" y="4051300"/>
            <a:ext cx="2044700" cy="20447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909800" y="6718300"/>
            <a:ext cx="2857500" cy="26924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4884400" y="6819900"/>
            <a:ext cx="342900" cy="10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market Sans Bold"/>
              </a:rPr>
              <a:t>9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379700" y="6934200"/>
            <a:ext cx="1993900" cy="2273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786100" y="7543800"/>
            <a:ext cx="1143000" cy="10668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22000" y="6718300"/>
            <a:ext cx="2857500" cy="2692400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10909300" y="6819900"/>
            <a:ext cx="342900" cy="10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market Sans Bold"/>
              </a:rPr>
              <a:t>8</a:t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04600" y="6934200"/>
            <a:ext cx="1993900" cy="22733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480800" y="7772400"/>
            <a:ext cx="1854200" cy="6350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959100" y="6718300"/>
            <a:ext cx="2857500" cy="26924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2933700" y="6819900"/>
            <a:ext cx="342900" cy="10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market Sans Bold"/>
              </a:rPr>
              <a:t>6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441700" y="6934200"/>
            <a:ext cx="1993900" cy="22733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949700" y="7378700"/>
            <a:ext cx="965200" cy="13589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46900" y="6718300"/>
            <a:ext cx="2857500" cy="2692400"/>
          </a:xfrm>
          <a:prstGeom prst="rect">
            <a:avLst/>
          </a:prstGeom>
        </p:spPr>
      </p:pic>
      <p:sp>
        <p:nvSpPr>
          <p:cNvPr name="TextBox 59" id="59"/>
          <p:cNvSpPr txBox="true"/>
          <p:nvPr/>
        </p:nvSpPr>
        <p:spPr>
          <a:xfrm rot="0">
            <a:off x="6921500" y="6819900"/>
            <a:ext cx="342900" cy="10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Gmarket Sans Bold"/>
              </a:rPr>
              <a:t>7</a:t>
            </a:r>
          </a:p>
        </p:txBody>
      </p:sp>
      <p:pic>
        <p:nvPicPr>
          <p:cNvPr name="Picture 60" id="6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416800" y="6934200"/>
            <a:ext cx="1993900" cy="22733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696200" y="7277100"/>
            <a:ext cx="1485900" cy="14859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65100" y="3467100"/>
            <a:ext cx="584200" cy="584200"/>
          </a:xfrm>
          <a:prstGeom prst="rect">
            <a:avLst/>
          </a:prstGeom>
        </p:spPr>
      </p:pic>
      <p:sp>
        <p:nvSpPr>
          <p:cNvPr name="TextBox 64" id="64"/>
          <p:cNvSpPr txBox="true"/>
          <p:nvPr/>
        </p:nvSpPr>
        <p:spPr>
          <a:xfrm rot="0">
            <a:off x="1028700" y="1955800"/>
            <a:ext cx="1231900" cy="635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핵</a:t>
            </a:r>
          </a:p>
          <a:p>
            <a:pPr algn="ctr" lvl="0">
              <a:lnSpc>
                <a:spcPct val="95449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심</a:t>
            </a:r>
          </a:p>
          <a:p>
            <a:pPr algn="ctr" lvl="0">
              <a:lnSpc>
                <a:spcPct val="95449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기술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스텍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부하테스트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자동화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971800" y="4597400"/>
            <a:ext cx="6172200" cy="2095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845800" y="3746500"/>
            <a:ext cx="6350000" cy="359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5900" b="false" i="false" u="none" strike="noStrike">
                <a:solidFill>
                  <a:srgbClr val="FBFBFB"/>
                </a:solidFill>
                <a:ea typeface="Gmarket Sans Medium"/>
              </a:rPr>
              <a:t>간편한</a:t>
            </a:r>
            <a:r>
              <a:rPr lang="en-US" sz="59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5900" b="false" i="false" u="none" strike="noStrike">
                <a:solidFill>
                  <a:srgbClr val="FBFBFB"/>
                </a:solidFill>
                <a:ea typeface="Gmarket Sans Medium"/>
              </a:rPr>
              <a:t>설치</a:t>
            </a:r>
          </a:p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5900" b="false" i="false" u="none" strike="noStrike">
                <a:solidFill>
                  <a:srgbClr val="FBFBFB"/>
                </a:solidFill>
                <a:ea typeface="Gmarket Sans Medium"/>
              </a:rPr>
              <a:t>시뮬레이션</a:t>
            </a:r>
          </a:p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5900" b="false" i="false" u="none" strike="noStrike">
                <a:solidFill>
                  <a:srgbClr val="FBFBFB"/>
                </a:solidFill>
                <a:ea typeface="Gmarket Sans Medium"/>
              </a:rPr>
              <a:t>다중테스트</a:t>
            </a:r>
            <a:r>
              <a:rPr lang="en-US" sz="59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5900" b="false" i="false" u="none" strike="noStrike">
                <a:solidFill>
                  <a:srgbClr val="FBFBFB"/>
                </a:solidFill>
                <a:ea typeface="Gmarket Sans Medium"/>
              </a:rPr>
              <a:t>가능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73200" y="3136900"/>
            <a:ext cx="6172200" cy="5664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848600" y="3302000"/>
            <a:ext cx="6032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 spc="-100">
                <a:solidFill>
                  <a:srgbClr val="FBFBFB"/>
                </a:solidFill>
                <a:latin typeface="Gmarket Sans Bold"/>
              </a:rPr>
              <a:t>Number of Threads (Users)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50100" y="5346700"/>
            <a:ext cx="7010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 spc="-100">
                <a:solidFill>
                  <a:srgbClr val="FBFBFB"/>
                </a:solidFill>
                <a:latin typeface="Gmarket Sans Bold"/>
              </a:rPr>
              <a:t>Ramp-up period (Second)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47000" y="7353300"/>
            <a:ext cx="3225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 spc="-100">
                <a:solidFill>
                  <a:srgbClr val="FBFBFB"/>
                </a:solidFill>
                <a:latin typeface="Gmarket Sans Bold"/>
              </a:rPr>
              <a:t>Loop Count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12100" y="4000500"/>
            <a:ext cx="7950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FBFBFB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가상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사용자를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몇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명으로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설정할지를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의미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86700" y="5930900"/>
            <a:ext cx="7950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FBFBFB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시간은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쓰레드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수들을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얼마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시간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동안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테스트할지에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대한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설정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86700" y="7975600"/>
            <a:ext cx="7950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1220"/>
              </a:lnSpc>
              <a:buClr>
                <a:srgbClr val="FBFBFB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가상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사용자들이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요청할</a:t>
            </a:r>
            <a:r>
              <a:rPr lang="en-US" sz="25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500" b="false" i="false" u="none" strike="noStrike">
                <a:solidFill>
                  <a:srgbClr val="FBFBFB"/>
                </a:solidFill>
                <a:ea typeface="Gmarket Sans Medium"/>
              </a:rPr>
              <a:t>횟수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부하테스트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자동화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247900" y="3886200"/>
            <a:ext cx="6172200" cy="4787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34600" y="3949700"/>
            <a:ext cx="6172200" cy="4673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731000" y="2349500"/>
            <a:ext cx="48133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800" b="false" i="false" u="none" strike="noStrike" spc="-200">
                <a:solidFill>
                  <a:srgbClr val="FBFBFB"/>
                </a:solidFill>
                <a:latin typeface="Gmarket Sans Medium"/>
              </a:rPr>
              <a:t>hpa </a:t>
            </a:r>
            <a:r>
              <a:rPr lang="ko-KR" sz="4800" b="false" i="false" u="none" strike="noStrike" spc="-200">
                <a:solidFill>
                  <a:srgbClr val="FBFBFB"/>
                </a:solidFill>
                <a:ea typeface="Gmarket Sans Medium"/>
              </a:rPr>
              <a:t>설정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 spc="-100">
                <a:solidFill>
                  <a:srgbClr val="314692"/>
                </a:solidFill>
                <a:ea typeface="Gmarket Sans Medium"/>
              </a:rPr>
              <a:t>부하테스트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자동화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Auto Scaling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가용성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162300" y="4432300"/>
            <a:ext cx="8851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부하테스트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영상</a:t>
            </a:r>
            <a:r>
              <a:rPr lang="en-US" sz="28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2800" b="false" i="false" u="none" strike="noStrike" spc="-100">
                <a:solidFill>
                  <a:srgbClr val="FBFBFB"/>
                </a:solidFill>
                <a:ea typeface="Gmarket Sans Medium"/>
              </a:rPr>
              <a:t>삽입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Regular"/>
              </a:rPr>
              <a:t>PHOTO OF THE ACTIVITY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70400" y="98171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BFBFB"/>
                </a:solidFill>
                <a:latin typeface="LINE Seed Sans TH Heavy"/>
              </a:rPr>
              <a:t>. 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Auto Scaling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가용성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403600" y="3162300"/>
            <a:ext cx="3873500" cy="3975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464800" y="3162300"/>
            <a:ext cx="51562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Auto Scaling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가용성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7300" y="3213100"/>
            <a:ext cx="5651500" cy="4826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835900" y="3048000"/>
            <a:ext cx="9740900" cy="535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829"/>
              </a:lnSpc>
            </a:pP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GitOps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의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장점을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그대로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가져올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수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있다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166829"/>
              </a:lnSpc>
            </a:pP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-&gt;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쿠버네티스의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구성요소를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지속적으로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관리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가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필요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166829"/>
              </a:lnSpc>
            </a:pP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     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이를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편하게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Git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으로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관리</a:t>
            </a:r>
          </a:p>
          <a:p>
            <a:pPr algn="l" lvl="0">
              <a:lnSpc>
                <a:spcPct val="166829"/>
              </a:lnSpc>
            </a:pP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G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itOps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를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실현시키며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쿠버네티스에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배포까지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해주는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툴이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FBFBFB"/>
                </a:solidFill>
                <a:ea typeface="Gmarket Sans Medium"/>
              </a:rPr>
              <a:t>바로</a:t>
            </a:r>
            <a:r>
              <a:rPr lang="en-US" sz="3100" b="false" i="false" u="none" strike="noStrike">
                <a:solidFill>
                  <a:srgbClr val="FBFBFB"/>
                </a:solidFill>
                <a:latin typeface="Gmarket Sans Medium"/>
              </a:rPr>
              <a:t> ArgoCD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rolling update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자동화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rolling update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자동화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1701800" y="3098800"/>
          <a:ext cx="15570200" cy="6362700"/>
        </p:xfrm>
        <a:graphic>
          <a:graphicData uri="http://schemas.openxmlformats.org/drawingml/2006/table">
            <a:tbl>
              <a:tblPr/>
              <a:tblGrid>
                <a:gridCol w="7785100"/>
                <a:gridCol w="7785100"/>
              </a:tblGrid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4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기존</a:t>
                      </a:r>
                      <a:endParaRPr lang="en-US" sz="1100"/>
                    </a:p>
                  </a:txBody>
                  <a:tcPr anchor="ctr" marL="19050" marT="19050" marR="19050" marB="19050">
                    <a:lnL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4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변경</a:t>
                      </a:r>
                      <a:r>
                        <a:rPr lang="en-US" sz="4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4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후</a:t>
                      </a:r>
                      <a:endParaRPr lang="en-US" sz="1100"/>
                    </a:p>
                  </a:txBody>
                  <a:tcPr anchor="ctr" marL="19050" marT="19050" marR="19050" marB="19050">
                    <a:lnL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E9"/>
                    </a:solidFill>
                  </a:tcPr>
                </a:tc>
              </a:tr>
              <a:tr h="5359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4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   </a:t>
                      </a:r>
                      <a:endParaRPr lang="en-US" sz="1100"/>
                    </a:p>
                  </a:txBody>
                  <a:tcPr anchor="ctr" marL="19050" marT="19050" marR="19050" marB="19050">
                    <a:lnL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4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   </a:t>
                      </a:r>
                      <a:endParaRPr lang="en-US" sz="1100"/>
                    </a:p>
                  </a:txBody>
                  <a:tcPr anchor="ctr" marL="19050" marT="19050" marR="19050" marB="19050">
                    <a:lnL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19300" y="4826000"/>
            <a:ext cx="7124700" cy="3276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134600" y="4826000"/>
            <a:ext cx="6629400" cy="3251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159000" y="6451600"/>
            <a:ext cx="7048500" cy="1130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918700" y="6477000"/>
            <a:ext cx="7048500" cy="11303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886700" y="2082800"/>
            <a:ext cx="825500" cy="825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8572500" y="2387600"/>
            <a:ext cx="25654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이미지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변경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rolling update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자동화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00200" y="3949700"/>
            <a:ext cx="16154400" cy="467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299200" y="2374900"/>
            <a:ext cx="8255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273800" y="2413000"/>
            <a:ext cx="850900" cy="850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985000" y="2679700"/>
            <a:ext cx="5765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argocd SYNCHRONIZE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64700"/>
            <a:ext cx="17614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5100" y="6858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프로젝트</a:t>
            </a:r>
            <a:r>
              <a:rPr lang="en-US" sz="7000" b="false" i="false" u="none" strike="noStrike" spc="-200">
                <a:solidFill>
                  <a:srgbClr val="FBFBFB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FBFBFB"/>
                </a:solidFill>
                <a:ea typeface="Gmarket Sans Bold"/>
              </a:rPr>
              <a:t>산출물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" y="5753100"/>
            <a:ext cx="1104900" cy="965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" y="5918200"/>
            <a:ext cx="6096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" y="1371600"/>
            <a:ext cx="6172200" cy="660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49400" y="1524000"/>
            <a:ext cx="571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 spc="-100">
                <a:solidFill>
                  <a:srgbClr val="314692"/>
                </a:solidFill>
                <a:latin typeface="Gmarket Sans Medium"/>
              </a:rPr>
              <a:t>rolling update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825500"/>
            <a:ext cx="965200" cy="965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52500" y="1181100"/>
            <a:ext cx="977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1900" b="false" i="false" u="none" strike="noStrike" spc="-100">
                <a:solidFill>
                  <a:srgbClr val="314692"/>
                </a:solidFill>
                <a:ea typeface="Gmarket Sans Bold"/>
              </a:rPr>
              <a:t>자동화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1701800" y="3098800"/>
          <a:ext cx="15570200" cy="6362700"/>
        </p:xfrm>
        <a:graphic>
          <a:graphicData uri="http://schemas.openxmlformats.org/drawingml/2006/table">
            <a:tbl>
              <a:tblPr/>
              <a:tblGrid>
                <a:gridCol w="7785100"/>
                <a:gridCol w="7785100"/>
              </a:tblGrid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4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업데이트</a:t>
                      </a:r>
                      <a:r>
                        <a:rPr lang="en-US" sz="4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4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전</a:t>
                      </a:r>
                      <a:endParaRPr lang="en-US" sz="1100"/>
                    </a:p>
                  </a:txBody>
                  <a:tcPr anchor="ctr" marL="19050" marT="19050" marR="19050" marB="19050">
                    <a:lnL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E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4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업데이트</a:t>
                      </a:r>
                      <a:r>
                        <a:rPr lang="en-US" sz="4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4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후</a:t>
                      </a:r>
                      <a:endParaRPr lang="en-US" sz="1100"/>
                    </a:p>
                  </a:txBody>
                  <a:tcPr anchor="ctr" marL="19050" marT="19050" marR="19050" marB="19050">
                    <a:lnL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E9"/>
                    </a:solidFill>
                  </a:tcPr>
                </a:tc>
              </a:tr>
              <a:tr h="5359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4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   </a:t>
                      </a:r>
                      <a:endParaRPr lang="en-US" sz="1100"/>
                    </a:p>
                  </a:txBody>
                  <a:tcPr anchor="ctr" marL="19050" marT="19050" marR="19050" marB="19050">
                    <a:lnL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4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   </a:t>
                      </a:r>
                      <a:endParaRPr lang="en-US" sz="1100"/>
                    </a:p>
                  </a:txBody>
                  <a:tcPr anchor="ctr" marL="19050" marT="19050" marR="19050" marB="19050">
                    <a:lnL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886700" y="2082800"/>
            <a:ext cx="825500" cy="825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712200" y="2387600"/>
            <a:ext cx="25654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업데이트</a:t>
            </a:r>
            <a:r>
              <a:rPr lang="en-US" sz="3300" b="false" i="false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300" b="false" i="false" u="none" strike="noStrike" spc="-100">
                <a:solidFill>
                  <a:srgbClr val="FBFBFB"/>
                </a:solidFill>
                <a:ea typeface="Gmarket Sans Medium"/>
              </a:rPr>
              <a:t>확인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886700" y="2108200"/>
            <a:ext cx="800100" cy="800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960100" y="4241800"/>
            <a:ext cx="5067300" cy="5054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794000" y="4267200"/>
            <a:ext cx="5080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5245100" y="698500"/>
            <a:ext cx="833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아키텍처</a:t>
            </a:r>
            <a:r>
              <a:rPr lang="en-US" sz="70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200">
                <a:solidFill>
                  <a:srgbClr val="000000"/>
                </a:solidFill>
                <a:ea typeface="Gmarket Sans Bold"/>
              </a:rPr>
              <a:t>구성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2200" y="1739900"/>
            <a:ext cx="645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시스템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/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네트워크</a:t>
            </a:r>
            <a:r>
              <a:rPr lang="en-US" sz="2000" b="false" i="false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2000" b="false" i="false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아키텍처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992100" y="9804400"/>
            <a:ext cx="4241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Regular"/>
              </a:rPr>
              <a:t>PROJECT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32300" y="98171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90800" y="38100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16200" y="1562100"/>
            <a:ext cx="13055600" cy="8382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1300" y="4686300"/>
            <a:ext cx="482600" cy="482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590800" y="7505700"/>
            <a:ext cx="762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581400" y="4635500"/>
            <a:ext cx="118237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ko-KR" sz="26700" b="false" i="false" u="none" strike="noStrike" spc="-700">
                <a:solidFill>
                  <a:srgbClr val="000000"/>
                </a:solidFill>
                <a:ea typeface="Gmarket Sans Bold"/>
              </a:rPr>
              <a:t>느낀점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0"/>
            <a:ext cx="1761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85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" y="2108200"/>
            <a:ext cx="5461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33147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" y="4699000"/>
            <a:ext cx="5207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" y="59690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" y="73660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8750300"/>
            <a:ext cx="546100" cy="54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0"/>
            <a:ext cx="190500" cy="156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" y="889000"/>
            <a:ext cx="355600" cy="355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225800" y="4457700"/>
            <a:ext cx="118237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41500"/>
              </a:lnSpc>
            </a:pPr>
            <a:r>
              <a:rPr lang="en-US" sz="26700" b="false" i="false" u="none" strike="noStrike" spc="-700">
                <a:solidFill>
                  <a:srgbClr val="000000"/>
                </a:solidFill>
                <a:latin typeface="Gmarket Sans Bold"/>
              </a:rPr>
              <a:t>Q&amp;A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95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960100" y="5143500"/>
            <a:ext cx="1029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16300" y="0"/>
            <a:ext cx="2171700" cy="156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1562100"/>
            <a:ext cx="14820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8547100"/>
            <a:ext cx="169926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5143500"/>
            <a:ext cx="16992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0200" y="2095500"/>
            <a:ext cx="723900" cy="72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9400" y="3327400"/>
            <a:ext cx="8255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0200" y="4724400"/>
            <a:ext cx="6858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2100" y="5956300"/>
            <a:ext cx="8255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" y="7340600"/>
            <a:ext cx="8128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30200" y="8763000"/>
            <a:ext cx="7112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5400" y="8572500"/>
            <a:ext cx="16992600" cy="1714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247900" y="2540000"/>
            <a:ext cx="81153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0" b="false" i="false" u="none" strike="noStrike" spc="-300">
                <a:solidFill>
                  <a:srgbClr val="000000"/>
                </a:solidFill>
                <a:ea typeface="Gmarket Sans Bold"/>
              </a:rPr>
              <a:t>감사합니다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05200" y="635000"/>
            <a:ext cx="2006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한국정보교육원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11400" y="1866900"/>
            <a:ext cx="2781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41500"/>
              </a:lnSpc>
            </a:pPr>
            <a:r>
              <a:rPr lang="en-US" sz="3200" b="false" i="false" u="none" strike="noStrike">
                <a:solidFill>
                  <a:srgbClr val="AAB3C9"/>
                </a:solidFill>
                <a:latin typeface="LINE Seed Sans TH Regular"/>
              </a:rPr>
              <a:t>THANK YOU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66900" y="9080500"/>
            <a:ext cx="2667000" cy="901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968500" y="9321800"/>
            <a:ext cx="2463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Gmarket Sans Medium"/>
              </a:rPr>
              <a:t>프로젝트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Gmarket Sans Medium"/>
              </a:rPr>
              <a:t>멤버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64100" y="9296400"/>
            <a:ext cx="6794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Gmarket Sans Light"/>
              </a:rPr>
              <a:t>이승환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Gmarket Sans Light"/>
              </a:rPr>
              <a:t>유원종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Gmarket Sans Light"/>
              </a:rPr>
              <a:t>이재혁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Gmarket Sans Light"/>
              </a:rPr>
              <a:t>김민지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Gmarket Sans Light"/>
              </a:rPr>
              <a:t>김홍섭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62200" y="4495800"/>
            <a:ext cx="736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기간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: 2024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7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8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~ 7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29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일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31800" y="812800"/>
            <a:ext cx="520700" cy="52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